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71" r:id="rId2"/>
    <p:sldId id="272" r:id="rId3"/>
    <p:sldId id="273" r:id="rId4"/>
    <p:sldId id="274" r:id="rId5"/>
    <p:sldId id="275" r:id="rId6"/>
    <p:sldId id="276" r:id="rId7"/>
    <p:sldId id="277" r:id="rId8"/>
    <p:sldId id="278" r:id="rId9"/>
    <p:sldId id="279" r:id="rId10"/>
  </p:sldIdLst>
  <p:sldSz cx="9144000" cy="6858000" type="screen4x3"/>
  <p:notesSz cx="6858000" cy="97139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C3"/>
    <a:srgbClr val="DDD9C1"/>
    <a:srgbClr val="898989"/>
    <a:srgbClr val="5B054B"/>
    <a:srgbClr val="8E0874"/>
    <a:srgbClr val="6C8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67793" autoAdjust="0"/>
  </p:normalViewPr>
  <p:slideViewPr>
    <p:cSldViewPr>
      <p:cViewPr>
        <p:scale>
          <a:sx n="100" d="100"/>
          <a:sy n="100" d="100"/>
        </p:scale>
        <p:origin x="-300" y="636"/>
      </p:cViewPr>
      <p:guideLst>
        <p:guide orient="horz" pos="2160"/>
        <p:guide pos="2880"/>
      </p:guideLst>
    </p:cSldViewPr>
  </p:slideViewPr>
  <p:notesTextViewPr>
    <p:cViewPr>
      <p:scale>
        <a:sx n="100" d="100"/>
        <a:sy n="100" d="100"/>
      </p:scale>
      <p:origin x="0" y="21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397FCF8-67DE-419B-96D7-036CEE973EB0}" type="datetimeFigureOut">
              <a:rPr lang="en-GB"/>
              <a:pPr>
                <a:defRPr/>
              </a:pPr>
              <a:t>08/06/2012</a:t>
            </a:fld>
            <a:endParaRPr lang="en-GB" dirty="0"/>
          </a:p>
        </p:txBody>
      </p:sp>
      <p:sp>
        <p:nvSpPr>
          <p:cNvPr id="4" name="Footer Placeholder 3"/>
          <p:cNvSpPr>
            <a:spLocks noGrp="1"/>
          </p:cNvSpPr>
          <p:nvPr>
            <p:ph type="ftr" sz="quarter" idx="2"/>
          </p:nvPr>
        </p:nvSpPr>
        <p:spPr>
          <a:xfrm>
            <a:off x="0" y="9226550"/>
            <a:ext cx="2971800" cy="4857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9226550"/>
            <a:ext cx="2971800" cy="4857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E092ABF-5CA4-4938-AD8A-BAD0EEA7BA74}" type="slidenum">
              <a:rPr lang="en-GB"/>
              <a:pPr>
                <a:defRPr/>
              </a:pPr>
              <a:t>‹Nr.›</a:t>
            </a:fld>
            <a:endParaRPr lang="en-GB" dirty="0"/>
          </a:p>
        </p:txBody>
      </p:sp>
    </p:spTree>
    <p:extLst>
      <p:ext uri="{BB962C8B-B14F-4D97-AF65-F5344CB8AC3E}">
        <p14:creationId xmlns:p14="http://schemas.microsoft.com/office/powerpoint/2010/main" val="566046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857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D16EA0B-0AF0-4DD5-8DEE-AE5ECE031FA0}" type="datetimeFigureOut">
              <a:rPr lang="en-GB"/>
              <a:pPr>
                <a:defRPr/>
              </a:pPr>
              <a:t>08/06/2012</a:t>
            </a:fld>
            <a:endParaRPr lang="en-GB" dirty="0"/>
          </a:p>
        </p:txBody>
      </p:sp>
      <p:sp>
        <p:nvSpPr>
          <p:cNvPr id="4" name="Slide Image Placeholder 3"/>
          <p:cNvSpPr>
            <a:spLocks noGrp="1" noRot="1" noChangeAspect="1"/>
          </p:cNvSpPr>
          <p:nvPr>
            <p:ph type="sldImg" idx="2"/>
          </p:nvPr>
        </p:nvSpPr>
        <p:spPr>
          <a:xfrm>
            <a:off x="1000125" y="728663"/>
            <a:ext cx="4857750" cy="3643312"/>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614863"/>
            <a:ext cx="5486400" cy="43703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226550"/>
            <a:ext cx="2971800" cy="4857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9226550"/>
            <a:ext cx="2971800" cy="4857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434A906-5CE8-4B63-94E5-52CC86357A55}" type="slidenum">
              <a:rPr lang="en-GB"/>
              <a:pPr>
                <a:defRPr/>
              </a:pPr>
              <a:t>‹Nr.›</a:t>
            </a:fld>
            <a:endParaRPr lang="en-GB" dirty="0"/>
          </a:p>
        </p:txBody>
      </p:sp>
    </p:spTree>
    <p:extLst>
      <p:ext uri="{BB962C8B-B14F-4D97-AF65-F5344CB8AC3E}">
        <p14:creationId xmlns:p14="http://schemas.microsoft.com/office/powerpoint/2010/main" val="2246673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smtClean="0"/>
              <a:t>Title slide</a:t>
            </a:r>
            <a:r>
              <a:rPr lang="en-GB"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An example of this mismatch might be a school ethos that (1) emphasizes curiosity and asking the big questions about life and faith, but (2) has teaching and learning practices that restrict this to religious education. We need to raise our awareness of how ethos, content, and pedagogy (teaching and learning) can be unintentionally in conflict.</a:t>
            </a:r>
            <a:endParaRPr lang="en-US" noProof="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It would not take a lot to change some math examples to be about giving.</a:t>
            </a:r>
          </a:p>
          <a:p>
            <a:endParaRPr lang="en-US" b="1" i="1" noProof="0" dirty="0" smtClean="0"/>
          </a:p>
          <a:p>
            <a:r>
              <a:rPr lang="en-US" b="1" i="1" noProof="0" dirty="0" smtClean="0"/>
              <a:t>Activity:</a:t>
            </a:r>
            <a:r>
              <a:rPr lang="en-US" i="1" noProof="0" dirty="0" smtClean="0"/>
              <a:t> Ask participants for suggestions of places in math where examples of giving could be used.</a:t>
            </a:r>
            <a:endParaRPr lang="en-US" i="1" noProof="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It is not a big change to instead role</a:t>
            </a:r>
            <a:r>
              <a:rPr lang="en-US" baseline="0" noProof="0" dirty="0" smtClean="0"/>
              <a:t>-</a:t>
            </a:r>
            <a:r>
              <a:rPr lang="en-US" noProof="0" dirty="0" smtClean="0"/>
              <a:t>play welcoming a French</a:t>
            </a:r>
            <a:r>
              <a:rPr lang="en-US" baseline="0" noProof="0" dirty="0" smtClean="0"/>
              <a:t> </a:t>
            </a:r>
            <a:r>
              <a:rPr lang="en-US" noProof="0" dirty="0" smtClean="0"/>
              <a:t>speaker who has moved to the area. Introductory French classes might role-play throwing a party for them. Most of the vocabulary stays the same, but the context changes. </a:t>
            </a:r>
          </a:p>
          <a:p>
            <a:endParaRPr lang="en-US" noProof="0" dirty="0" smtClean="0"/>
          </a:p>
          <a:p>
            <a:r>
              <a:rPr lang="en-US" noProof="0" dirty="0" smtClean="0"/>
              <a:t>Instead of asking students to talk about their own likes and dislikes in Spanish, ask them to talk about the likes and dislikes of a family member, a friend, or another student. Take the focus away from self.</a:t>
            </a:r>
          </a:p>
          <a:p>
            <a:endParaRPr lang="en-US" b="1" i="1" noProof="0" dirty="0" smtClean="0"/>
          </a:p>
          <a:p>
            <a:r>
              <a:rPr lang="en-US" b="1" i="1" noProof="0" dirty="0" smtClean="0"/>
              <a:t>Activity:</a:t>
            </a:r>
            <a:r>
              <a:rPr lang="en-US" i="1" noProof="0" dirty="0" smtClean="0"/>
              <a:t> ask participants to give examples of other changes they can make in language teaching to take the focus away from self and away from a tourist model.</a:t>
            </a:r>
            <a:endParaRPr lang="en-US" i="1" noProof="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“What If Learning” is about imagining teaching and learning differently. It is asking, What if this lesson were framed by a Christian understanding of life; how would it be different?</a:t>
            </a:r>
          </a:p>
          <a:p>
            <a:endParaRPr lang="en-US" noProof="0" dirty="0" smtClean="0"/>
          </a:p>
          <a:p>
            <a:r>
              <a:rPr lang="en-US" noProof="0" dirty="0" smtClean="0"/>
              <a:t>The difference is not one major change, but hundreds of small changes that build up to reflect a Christian way of viewing life. For example, it could mean changing coaching methods in PE to intentionally develop restraint and self-control among the players. It could</a:t>
            </a:r>
            <a:r>
              <a:rPr lang="en-US" baseline="0" noProof="0" dirty="0" smtClean="0"/>
              <a:t> involve</a:t>
            </a:r>
            <a:r>
              <a:rPr lang="en-US" noProof="0" dirty="0" smtClean="0"/>
              <a:t> looking at different types of riches and poverty in history, not just material riches and poverty.  This approach is about lots of small changes across the curriculum, which can make a big difference. </a:t>
            </a:r>
          </a:p>
          <a:p>
            <a:endParaRPr lang="en-US" b="1" i="1" noProof="0" dirty="0" smtClean="0"/>
          </a:p>
          <a:p>
            <a:r>
              <a:rPr lang="en-US" b="1" i="1" noProof="0" dirty="0" smtClean="0"/>
              <a:t>Activity:</a:t>
            </a:r>
            <a:r>
              <a:rPr lang="en-US" i="1" noProof="0" dirty="0" smtClean="0"/>
              <a:t> Give teachers some examples to look at, since it can helpful for teachers to see a range of examples before they learn the approach. Ask them to find an example that they think would work in their school. How is it different from</a:t>
            </a:r>
            <a:r>
              <a:rPr lang="en-US" i="1" baseline="0" noProof="0" dirty="0" smtClean="0"/>
              <a:t> </a:t>
            </a:r>
            <a:r>
              <a:rPr lang="en-US" i="1" noProof="0" dirty="0" smtClean="0"/>
              <a:t>how that lesson might normally be taught? Share results. For more instructions see the activity </a:t>
            </a:r>
            <a:r>
              <a:rPr lang="en-US" b="1" i="1" noProof="0" dirty="0" smtClean="0"/>
              <a:t>First Response to Examples </a:t>
            </a:r>
            <a:r>
              <a:rPr lang="en-US" i="1" noProof="0" dirty="0" smtClean="0"/>
              <a:t>(http://www.whatiflearning.com/training/first-response)</a:t>
            </a:r>
            <a:endParaRPr lang="en-US" i="1" noProof="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We are going to look at the steps in the approach in this order, but they can be used in any sequence. Why these three steps? These steps help teachers to move change from an idea to classroom practice. We can work through the process using a </a:t>
            </a:r>
            <a:r>
              <a:rPr lang="en-US" noProof="0" dirty="0" err="1" smtClean="0"/>
              <a:t>noneducational</a:t>
            </a:r>
            <a:r>
              <a:rPr lang="en-US" noProof="0" dirty="0" smtClean="0"/>
              <a:t> example, such as personal fitness. </a:t>
            </a:r>
            <a:endParaRPr lang="en-US" b="1" noProof="0" dirty="0" smtClean="0"/>
          </a:p>
          <a:p>
            <a:r>
              <a:rPr lang="en-US" b="1" noProof="0" dirty="0" smtClean="0"/>
              <a:t>Step 1.</a:t>
            </a:r>
            <a:r>
              <a:rPr lang="en-US" noProof="0" dirty="0" smtClean="0"/>
              <a:t> I might imagine the new me, slimmer</a:t>
            </a:r>
            <a:r>
              <a:rPr lang="en-US" baseline="0" noProof="0" dirty="0" smtClean="0"/>
              <a:t> and</a:t>
            </a:r>
            <a:r>
              <a:rPr lang="en-US" noProof="0" dirty="0" smtClean="0"/>
              <a:t> fitter.</a:t>
            </a:r>
            <a:endParaRPr lang="en-US" b="1" noProof="0" dirty="0" smtClean="0"/>
          </a:p>
          <a:p>
            <a:r>
              <a:rPr lang="en-US" b="1" noProof="0" dirty="0" smtClean="0"/>
              <a:t>Step 2.</a:t>
            </a:r>
            <a:r>
              <a:rPr lang="en-US" noProof="0" dirty="0" smtClean="0"/>
              <a:t> I engage with my new idea, by, say, walking</a:t>
            </a:r>
            <a:r>
              <a:rPr lang="en-US" baseline="0" noProof="0" dirty="0" smtClean="0"/>
              <a:t> in the evenings.</a:t>
            </a:r>
            <a:endParaRPr lang="en-US" b="1" noProof="0" dirty="0" smtClean="0"/>
          </a:p>
          <a:p>
            <a:r>
              <a:rPr lang="en-US" b="1" noProof="0" dirty="0" smtClean="0"/>
              <a:t>Step 3.</a:t>
            </a:r>
            <a:r>
              <a:rPr lang="en-US" noProof="0" dirty="0" smtClean="0"/>
              <a:t> But I have also to change my habits, my practices, in order to support the other two steps. I need to have a decent pair</a:t>
            </a:r>
            <a:r>
              <a:rPr lang="en-US" baseline="0" noProof="0" dirty="0" smtClean="0"/>
              <a:t> of shoes, clothes that make me visible to drivers,</a:t>
            </a:r>
            <a:r>
              <a:rPr lang="en-US" noProof="0" dirty="0" smtClean="0"/>
              <a:t> and an MP3 player to listen to music as I walk. Without this final change of habit/practice, the vision of seeing anew is not likely to happen.</a:t>
            </a:r>
            <a:endParaRPr lang="en-US" b="1" i="1" noProof="0" dirty="0" smtClean="0"/>
          </a:p>
          <a:p>
            <a:r>
              <a:rPr lang="en-US" b="1" i="1" noProof="0" dirty="0" smtClean="0"/>
              <a:t>Trainers</a:t>
            </a:r>
            <a:r>
              <a:rPr lang="en-US" i="1" noProof="0" dirty="0" smtClean="0"/>
              <a:t>: You may want to work through an example here to see the three</a:t>
            </a:r>
            <a:r>
              <a:rPr lang="en-US" i="1" baseline="0" noProof="0" dirty="0" smtClean="0"/>
              <a:t> </a:t>
            </a:r>
            <a:r>
              <a:rPr lang="en-US" i="1" noProof="0" dirty="0" smtClean="0"/>
              <a:t>steps, such as http://www.whatiflearning.com/examples/4-art-and-hospitality.</a:t>
            </a:r>
            <a:endParaRPr lang="en-US" noProof="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Seeing anew is something the teacher takes responsibility for by deciding the direction of the lesson. The change is not always major; sometimes it means doing the same thing more intentionally or drawing students’ notice to something.</a:t>
            </a:r>
            <a:endParaRPr lang="en-US" b="1" i="1" noProof="0" dirty="0" smtClean="0"/>
          </a:p>
          <a:p>
            <a:r>
              <a:rPr lang="en-US" b="1" i="1" noProof="0" dirty="0" smtClean="0"/>
              <a:t>Trainers</a:t>
            </a:r>
            <a:r>
              <a:rPr lang="en-US" i="1" noProof="0" dirty="0" smtClean="0"/>
              <a:t>: Give teachers some examples to illustrate “seeing anew.” See below.</a:t>
            </a:r>
          </a:p>
          <a:p>
            <a:endParaRPr lang="en-US" b="1" noProof="0" dirty="0" smtClean="0"/>
          </a:p>
          <a:p>
            <a:r>
              <a:rPr lang="en-US" b="1" noProof="0" dirty="0" smtClean="0"/>
              <a:t>Example 1:</a:t>
            </a:r>
            <a:r>
              <a:rPr lang="en-US" noProof="0" dirty="0" smtClean="0"/>
              <a:t> You might want to </a:t>
            </a:r>
            <a:r>
              <a:rPr lang="en-US" b="1" noProof="0" dirty="0" smtClean="0"/>
              <a:t>see</a:t>
            </a:r>
            <a:r>
              <a:rPr lang="en-US" noProof="0" dirty="0" smtClean="0"/>
              <a:t> exploring art in terms of humility rather than “mastery” and move the lesson in that direction. Too often learning is about mastering a subject and knowledge becomes one more thing we consume and collect. It could be different: we could approach a subject with humility and ask what we have to learn and how it might challenge and change us. </a:t>
            </a:r>
            <a:r>
              <a:rPr lang="en-US" i="1" noProof="0" dirty="0" smtClean="0"/>
              <a:t>Seeing Anew 6, 13</a:t>
            </a:r>
            <a:r>
              <a:rPr lang="en-US" noProof="0" dirty="0" smtClean="0"/>
              <a:t> </a:t>
            </a:r>
            <a:r>
              <a:rPr lang="en-US" i="1" noProof="0" dirty="0" smtClean="0"/>
              <a:t>(http://www.whatiflearning.com/the-approach/strategies-for-seeing-anew)</a:t>
            </a:r>
          </a:p>
          <a:p>
            <a:endParaRPr lang="en-US" i="1" noProof="0" dirty="0" smtClean="0"/>
          </a:p>
          <a:p>
            <a:r>
              <a:rPr lang="en-US" b="1" i="1" noProof="0" dirty="0" smtClean="0"/>
              <a:t>Example 2:</a:t>
            </a:r>
            <a:r>
              <a:rPr lang="en-US" i="1" noProof="0" dirty="0" smtClean="0"/>
              <a:t> You might see learning in terms of delighting in God’s world rather than rushing through material or only seeing it in terms of usefulness. Seeing anew 9 (http://www.whatiflearning.com/the-approach/strategies-for-seeing-anew/9-atowards-delighting-in-godaos-world)</a:t>
            </a:r>
            <a:endParaRPr lang="en-US" b="1" i="1" noProof="0" dirty="0" smtClean="0"/>
          </a:p>
          <a:p>
            <a:r>
              <a:rPr lang="en-US" b="1" i="1" noProof="0" dirty="0" smtClean="0"/>
              <a:t>Activity:</a:t>
            </a:r>
            <a:r>
              <a:rPr lang="en-US" i="1" noProof="0" dirty="0" smtClean="0"/>
              <a:t> Choose a lesson you teach either individually, in pairs or as a group. Look at the Seeing Anew document and choose the direction in which you would like to move your lesson.</a:t>
            </a:r>
            <a:endParaRPr lang="en-US" b="1" i="1" noProof="0" dirty="0" smtClean="0"/>
          </a:p>
          <a:p>
            <a:r>
              <a:rPr lang="en-US" b="1" i="1" noProof="0" dirty="0" smtClean="0"/>
              <a:t>Optional Activity.  </a:t>
            </a:r>
            <a:r>
              <a:rPr lang="en-US" i="1" noProof="0" dirty="0" smtClean="0"/>
              <a:t>Choose one or two of the Seeing Anew statements and write what students might be moving from (e.g., from apathy to love). You can print a “from–toward” activity sheet for this.</a:t>
            </a:r>
            <a:endParaRPr lang="en-US" i="1" noProof="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Choosing engagement is about what the students experience through the activities. Following up our examples:</a:t>
            </a:r>
          </a:p>
          <a:p>
            <a:endParaRPr lang="en-US" b="1" noProof="0" dirty="0" smtClean="0"/>
          </a:p>
          <a:p>
            <a:r>
              <a:rPr lang="en-US" b="1" noProof="0" dirty="0" smtClean="0"/>
              <a:t>Example 1:</a:t>
            </a:r>
            <a:r>
              <a:rPr lang="en-US" noProof="0" dirty="0" smtClean="0"/>
              <a:t> To develop humility when learning about a painting, students might look in detail and use focusing exercises before they state their own opinions. They could end the session by engaging in silent reflection, letting the painting have the last word. </a:t>
            </a:r>
            <a:r>
              <a:rPr lang="en-US" i="1" noProof="0" dirty="0" smtClean="0"/>
              <a:t>Choosing Engagement 1, 9 </a:t>
            </a:r>
            <a:r>
              <a:rPr lang="en-US" noProof="0" dirty="0" smtClean="0"/>
              <a:t>(http://www.whatiflearning.com/the-approach/strategies-for-engagement) </a:t>
            </a:r>
          </a:p>
          <a:p>
            <a:endParaRPr lang="en-US" b="1" noProof="0" dirty="0" smtClean="0"/>
          </a:p>
          <a:p>
            <a:r>
              <a:rPr lang="en-US" b="1" noProof="0" dirty="0" smtClean="0"/>
              <a:t>Example 2:</a:t>
            </a:r>
            <a:r>
              <a:rPr lang="en-US" noProof="0" dirty="0" smtClean="0"/>
              <a:t> In design classes, students might experience delight by engaging with items made with the purpose of bringing delight. They could then create a design where the primary purpose is to bring delight to others.</a:t>
            </a:r>
            <a:r>
              <a:rPr lang="en-US" i="1" noProof="0" dirty="0" smtClean="0"/>
              <a:t> Choosing Engagement 4 </a:t>
            </a:r>
            <a:r>
              <a:rPr lang="en-US" noProof="0" dirty="0" smtClean="0"/>
              <a:t>(http://www.whatiflearning.com/the-approach/strategies-for-engagement/4-ato-experience-delight-reflection-and-wonder)</a:t>
            </a:r>
            <a:endParaRPr lang="en-US" i="1" noProof="0" dirty="0" smtClean="0"/>
          </a:p>
          <a:p>
            <a:endParaRPr lang="en-US" b="1" i="1" noProof="0" dirty="0" smtClean="0"/>
          </a:p>
          <a:p>
            <a:r>
              <a:rPr lang="en-US" b="1" i="1" noProof="0" dirty="0" smtClean="0"/>
              <a:t>Activity:</a:t>
            </a:r>
            <a:r>
              <a:rPr lang="en-US" i="1" noProof="0" dirty="0" smtClean="0"/>
              <a:t> Look at the Choosing Engagement (http://www.whatiflearning.com/the-approach/strategies-for-engagement) document and choose one strategy that will work with your chosen lesson.</a:t>
            </a:r>
            <a:endParaRPr lang="en-US" noProof="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Reshaping practice is about what teachers do.  Following up our examples:</a:t>
            </a:r>
          </a:p>
          <a:p>
            <a:endParaRPr lang="en-US" b="1" noProof="0" dirty="0" smtClean="0"/>
          </a:p>
          <a:p>
            <a:r>
              <a:rPr lang="en-US" b="1" noProof="0" dirty="0" smtClean="0"/>
              <a:t>Example 1:</a:t>
            </a:r>
            <a:r>
              <a:rPr lang="en-US" noProof="0" dirty="0" smtClean="0"/>
              <a:t> The teacher might display the painting high, with students seated around it, thereby indicating that the painting is the teacher. The teacher could refer to it in this way and also allow time for focused looking at the beginning and a time of silence at the end. </a:t>
            </a:r>
            <a:r>
              <a:rPr lang="en-US" i="1" noProof="0" dirty="0" smtClean="0"/>
              <a:t>Reshaping Practice  1, 18 (http://www.whatiflearning.com/the-approach/strategies-for-reshaping-practice) </a:t>
            </a:r>
          </a:p>
          <a:p>
            <a:endParaRPr lang="en-US" b="1" noProof="0" dirty="0" smtClean="0"/>
          </a:p>
          <a:p>
            <a:r>
              <a:rPr lang="en-US" b="1" noProof="0" dirty="0" smtClean="0"/>
              <a:t>Example 2:</a:t>
            </a:r>
            <a:r>
              <a:rPr lang="en-US" noProof="0" dirty="0" smtClean="0"/>
              <a:t> Teachers could change the emphasis to one of delight and arrange a display of delightful objects. They could change the task they assign, focusing on delight.</a:t>
            </a:r>
            <a:r>
              <a:rPr lang="en-US" i="1" noProof="0" dirty="0" smtClean="0"/>
              <a:t> Reshaping Practice 10 (http://www.whatiflearning.com/the-approach/strategies-for-reshaping-practice-the-habits-of-the-classroom-1/10-put-skills-in-a-context-of-values) </a:t>
            </a:r>
          </a:p>
          <a:p>
            <a:endParaRPr lang="en-US" b="1" i="1" noProof="0" dirty="0" smtClean="0"/>
          </a:p>
          <a:p>
            <a:r>
              <a:rPr lang="en-US" b="1" i="1" noProof="0" dirty="0" smtClean="0"/>
              <a:t>Activity:</a:t>
            </a:r>
            <a:r>
              <a:rPr lang="en-US" i="1" noProof="0" dirty="0" smtClean="0"/>
              <a:t> Look at the Reshaping Practice (http://www.whatiflearning.com/the-approach/strategies-for-reshaping-practice/full-document) document and choose one strategy that will work with your chosen lesson.</a:t>
            </a:r>
          </a:p>
          <a:p>
            <a:endParaRPr lang="en-US" b="1" i="1" noProof="0" dirty="0" smtClean="0"/>
          </a:p>
          <a:p>
            <a:r>
              <a:rPr lang="en-US" b="1" i="1" noProof="0" dirty="0" smtClean="0"/>
              <a:t>Trainers:</a:t>
            </a:r>
            <a:r>
              <a:rPr lang="en-US" i="1" noProof="0" dirty="0" smtClean="0"/>
              <a:t> From here you may wish to use </a:t>
            </a:r>
            <a:r>
              <a:rPr lang="en-US" i="1" noProof="0" smtClean="0"/>
              <a:t>the handout</a:t>
            </a:r>
            <a:r>
              <a:rPr lang="en-US" i="1" baseline="0" noProof="0" smtClean="0"/>
              <a:t> </a:t>
            </a:r>
            <a:r>
              <a:rPr lang="en-US" i="1" noProof="0" smtClean="0"/>
              <a:t>“How</a:t>
            </a:r>
            <a:r>
              <a:rPr lang="en-US" i="1" noProof="0" dirty="0" smtClean="0"/>
              <a:t> do I do this myself?” Teachers can use these to create their own lessons in a workshop session.</a:t>
            </a:r>
            <a:endParaRPr lang="en-US" i="1" noProof="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468CDEE-7034-428C-9E37-9ABD2E02A69A}" type="datetimeFigureOut">
              <a:rPr lang="en-GB"/>
              <a:pPr>
                <a:defRPr/>
              </a:pPr>
              <a:t>08/06/2012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32712E6-1F5F-4341-B0D1-A03101C62B49}" type="slidenum">
              <a:rPr lang="en-GB"/>
              <a:pPr>
                <a:defRPr/>
              </a:pPr>
              <a:t>‹Nr.›</a:t>
            </a:fld>
            <a:endParaRPr lang="en-GB" dirty="0"/>
          </a:p>
        </p:txBody>
      </p:sp>
    </p:spTree>
    <p:extLst>
      <p:ext uri="{BB962C8B-B14F-4D97-AF65-F5344CB8AC3E}">
        <p14:creationId xmlns:p14="http://schemas.microsoft.com/office/powerpoint/2010/main" val="348285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711210A-1FB9-46F4-9DFE-128E5F120B71}" type="datetimeFigureOut">
              <a:rPr lang="en-GB"/>
              <a:pPr>
                <a:defRPr/>
              </a:pPr>
              <a:t>08/06/2012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310230-C1BA-4B05-9DF2-0F1C8BA3CE1C}" type="slidenum">
              <a:rPr lang="en-GB"/>
              <a:pPr>
                <a:defRPr/>
              </a:pPr>
              <a:t>‹Nr.›</a:t>
            </a:fld>
            <a:endParaRPr lang="en-GB" dirty="0"/>
          </a:p>
        </p:txBody>
      </p:sp>
    </p:spTree>
    <p:extLst>
      <p:ext uri="{BB962C8B-B14F-4D97-AF65-F5344CB8AC3E}">
        <p14:creationId xmlns:p14="http://schemas.microsoft.com/office/powerpoint/2010/main" val="400492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7866811-D24F-41A5-AA14-5F5A54EA60FB}" type="datetimeFigureOut">
              <a:rPr lang="en-GB"/>
              <a:pPr>
                <a:defRPr/>
              </a:pPr>
              <a:t>08/06/2012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917405-2FA1-4AFD-AE79-D1E5FF61253B}" type="slidenum">
              <a:rPr lang="en-GB"/>
              <a:pPr>
                <a:defRPr/>
              </a:pPr>
              <a:t>‹Nr.›</a:t>
            </a:fld>
            <a:endParaRPr lang="en-GB" dirty="0"/>
          </a:p>
        </p:txBody>
      </p:sp>
    </p:spTree>
    <p:extLst>
      <p:ext uri="{BB962C8B-B14F-4D97-AF65-F5344CB8AC3E}">
        <p14:creationId xmlns:p14="http://schemas.microsoft.com/office/powerpoint/2010/main" val="248308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C2D8193-9A3E-4290-8C31-1E3D6793F09F}" type="datetimeFigureOut">
              <a:rPr lang="en-GB"/>
              <a:pPr>
                <a:defRPr/>
              </a:pPr>
              <a:t>08/06/2012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083DED8-ED0D-4BDA-8A36-02D3227B6B4D}" type="slidenum">
              <a:rPr lang="en-GB"/>
              <a:pPr>
                <a:defRPr/>
              </a:pPr>
              <a:t>‹Nr.›</a:t>
            </a:fld>
            <a:endParaRPr lang="en-GB" dirty="0"/>
          </a:p>
        </p:txBody>
      </p:sp>
    </p:spTree>
    <p:extLst>
      <p:ext uri="{BB962C8B-B14F-4D97-AF65-F5344CB8AC3E}">
        <p14:creationId xmlns:p14="http://schemas.microsoft.com/office/powerpoint/2010/main" val="47557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C3752F-C0F5-48A9-8B1E-3C7F82DEDEED}" type="datetimeFigureOut">
              <a:rPr lang="en-GB"/>
              <a:pPr>
                <a:defRPr/>
              </a:pPr>
              <a:t>08/06/2012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CCE88D1-0CCE-4E77-907D-B5AFE0B9AC20}" type="slidenum">
              <a:rPr lang="en-GB"/>
              <a:pPr>
                <a:defRPr/>
              </a:pPr>
              <a:t>‹Nr.›</a:t>
            </a:fld>
            <a:endParaRPr lang="en-GB" dirty="0"/>
          </a:p>
        </p:txBody>
      </p:sp>
    </p:spTree>
    <p:extLst>
      <p:ext uri="{BB962C8B-B14F-4D97-AF65-F5344CB8AC3E}">
        <p14:creationId xmlns:p14="http://schemas.microsoft.com/office/powerpoint/2010/main" val="166897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F70B0AB-FC6F-4810-99FC-6AE57B4ECECA}" type="datetimeFigureOut">
              <a:rPr lang="en-GB"/>
              <a:pPr>
                <a:defRPr/>
              </a:pPr>
              <a:t>08/06/2012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E263B65-4B94-40F2-B9C0-3ABF091B755C}" type="slidenum">
              <a:rPr lang="en-GB"/>
              <a:pPr>
                <a:defRPr/>
              </a:pPr>
              <a:t>‹Nr.›</a:t>
            </a:fld>
            <a:endParaRPr lang="en-GB" dirty="0"/>
          </a:p>
        </p:txBody>
      </p:sp>
    </p:spTree>
    <p:extLst>
      <p:ext uri="{BB962C8B-B14F-4D97-AF65-F5344CB8AC3E}">
        <p14:creationId xmlns:p14="http://schemas.microsoft.com/office/powerpoint/2010/main" val="158942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8153EC8-0DF9-441F-9286-FBFFA5F78375}" type="datetimeFigureOut">
              <a:rPr lang="en-GB"/>
              <a:pPr>
                <a:defRPr/>
              </a:pPr>
              <a:t>08/06/2012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39D1C08-6D9A-4465-A2F1-FA71D2EAA880}" type="slidenum">
              <a:rPr lang="en-GB"/>
              <a:pPr>
                <a:defRPr/>
              </a:pPr>
              <a:t>‹Nr.›</a:t>
            </a:fld>
            <a:endParaRPr lang="en-GB" dirty="0"/>
          </a:p>
        </p:txBody>
      </p:sp>
    </p:spTree>
    <p:extLst>
      <p:ext uri="{BB962C8B-B14F-4D97-AF65-F5344CB8AC3E}">
        <p14:creationId xmlns:p14="http://schemas.microsoft.com/office/powerpoint/2010/main" val="356213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0F22F39-C85A-4F6C-BFEE-D9A33D4EE470}" type="datetimeFigureOut">
              <a:rPr lang="en-GB"/>
              <a:pPr>
                <a:defRPr/>
              </a:pPr>
              <a:t>08/06/2012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819D9F5-50C2-42FC-9568-A6735C42C6A7}" type="slidenum">
              <a:rPr lang="en-GB"/>
              <a:pPr>
                <a:defRPr/>
              </a:pPr>
              <a:t>‹Nr.›</a:t>
            </a:fld>
            <a:endParaRPr lang="en-GB" dirty="0"/>
          </a:p>
        </p:txBody>
      </p:sp>
    </p:spTree>
    <p:extLst>
      <p:ext uri="{BB962C8B-B14F-4D97-AF65-F5344CB8AC3E}">
        <p14:creationId xmlns:p14="http://schemas.microsoft.com/office/powerpoint/2010/main" val="3656880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737DD7-5539-4077-8EE6-3146B29A7610}" type="datetimeFigureOut">
              <a:rPr lang="en-GB"/>
              <a:pPr>
                <a:defRPr/>
              </a:pPr>
              <a:t>08/06/2012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B9CE128-73E7-4893-B5D8-DFEA7DE3CB92}" type="slidenum">
              <a:rPr lang="en-GB"/>
              <a:pPr>
                <a:defRPr/>
              </a:pPr>
              <a:t>‹Nr.›</a:t>
            </a:fld>
            <a:endParaRPr lang="en-GB" dirty="0"/>
          </a:p>
        </p:txBody>
      </p:sp>
    </p:spTree>
    <p:extLst>
      <p:ext uri="{BB962C8B-B14F-4D97-AF65-F5344CB8AC3E}">
        <p14:creationId xmlns:p14="http://schemas.microsoft.com/office/powerpoint/2010/main" val="168544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554A26-C594-4E9B-A0C1-46E29190B025}" type="datetimeFigureOut">
              <a:rPr lang="en-GB"/>
              <a:pPr>
                <a:defRPr/>
              </a:pPr>
              <a:t>08/06/2012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046DB18-40F2-447B-B25A-C219A751C676}" type="slidenum">
              <a:rPr lang="en-GB"/>
              <a:pPr>
                <a:defRPr/>
              </a:pPr>
              <a:t>‹Nr.›</a:t>
            </a:fld>
            <a:endParaRPr lang="en-GB" dirty="0"/>
          </a:p>
        </p:txBody>
      </p:sp>
    </p:spTree>
    <p:extLst>
      <p:ext uri="{BB962C8B-B14F-4D97-AF65-F5344CB8AC3E}">
        <p14:creationId xmlns:p14="http://schemas.microsoft.com/office/powerpoint/2010/main" val="271636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D85A4A-7475-441A-B516-787CE84D11CC}" type="datetimeFigureOut">
              <a:rPr lang="en-GB"/>
              <a:pPr>
                <a:defRPr/>
              </a:pPr>
              <a:t>08/06/2012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935B1E7-C519-466E-BF85-FB3DCC08FC4B}" type="slidenum">
              <a:rPr lang="en-GB"/>
              <a:pPr>
                <a:defRPr/>
              </a:pPr>
              <a:t>‹Nr.›</a:t>
            </a:fld>
            <a:endParaRPr lang="en-GB" dirty="0"/>
          </a:p>
        </p:txBody>
      </p:sp>
    </p:spTree>
    <p:extLst>
      <p:ext uri="{BB962C8B-B14F-4D97-AF65-F5344CB8AC3E}">
        <p14:creationId xmlns:p14="http://schemas.microsoft.com/office/powerpoint/2010/main" val="1506422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E774BC2-FE3B-43B8-A174-4BC4A0010ED3}" type="datetimeFigureOut">
              <a:rPr lang="en-GB"/>
              <a:pPr>
                <a:defRPr/>
              </a:pPr>
              <a:t>08/06/2012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CCEDB96-1649-4FCF-BA4E-37AFE5D5D49F}"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hatiflearning.com/the-approach/strategies-for-seeing-ane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hatiflearning.co.uk/the-approach/strategies-for-engagem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hatiflearning.co.uk/the-approach/strategies-for-reshaping-pract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5" name="Text Box 3"/>
          <p:cNvSpPr txBox="1">
            <a:spLocks noChangeArrowheads="1"/>
          </p:cNvSpPr>
          <p:nvPr/>
        </p:nvSpPr>
        <p:spPr bwMode="auto">
          <a:xfrm>
            <a:off x="3708400" y="652145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smtClean="0">
                <a:solidFill>
                  <a:srgbClr val="6C8444"/>
                </a:solidFill>
                <a:latin typeface="Aller Light" pitchFamily="2" charset="0"/>
              </a:rPr>
              <a:t>What If Learning: Connecting Christian Faith and Teaching</a:t>
            </a:r>
            <a:endParaRPr lang="en-US" sz="1600" i="1" dirty="0">
              <a:solidFill>
                <a:srgbClr val="6C8444"/>
              </a:solidFill>
              <a:latin typeface="Aller Light" pitchFamily="2" charset="0"/>
            </a:endParaRPr>
          </a:p>
        </p:txBody>
      </p:sp>
      <p:grpSp>
        <p:nvGrpSpPr>
          <p:cNvPr id="33799" name="Group 7"/>
          <p:cNvGrpSpPr>
            <a:grpSpLocks/>
          </p:cNvGrpSpPr>
          <p:nvPr/>
        </p:nvGrpSpPr>
        <p:grpSpPr bwMode="auto">
          <a:xfrm>
            <a:off x="1008063" y="288925"/>
            <a:ext cx="8172450" cy="4076700"/>
            <a:chOff x="612" y="0"/>
            <a:chExt cx="5148" cy="2568"/>
          </a:xfrm>
        </p:grpSpPr>
        <p:pic>
          <p:nvPicPr>
            <p:cNvPr id="33796" name="Picture 4" descr="QuestionMark"/>
            <p:cNvPicPr>
              <a:picLocks noChangeAspect="1" noChangeArrowheads="1"/>
            </p:cNvPicPr>
            <p:nvPr/>
          </p:nvPicPr>
          <p:blipFill>
            <a:blip r:embed="rId4" cstate="print">
              <a:extLst>
                <a:ext uri="{28A0092B-C50C-407E-A947-70E740481C1C}">
                  <a14:useLocalDpi xmlns:a14="http://schemas.microsoft.com/office/drawing/2010/main" val="0"/>
                </a:ext>
              </a:extLst>
            </a:blip>
            <a:srcRect t="4546"/>
            <a:stretch>
              <a:fillRect/>
            </a:stretch>
          </p:blipFill>
          <p:spPr bwMode="auto">
            <a:xfrm>
              <a:off x="3571" y="0"/>
              <a:ext cx="2189" cy="2478"/>
            </a:xfrm>
            <a:prstGeom prst="rect">
              <a:avLst/>
            </a:prstGeom>
            <a:noFill/>
            <a:extLst>
              <a:ext uri="{909E8E84-426E-40DD-AFC4-6F175D3DCCD1}">
                <a14:hiddenFill xmlns:a14="http://schemas.microsoft.com/office/drawing/2010/main">
                  <a:solidFill>
                    <a:srgbClr val="FFFFFF"/>
                  </a:solidFill>
                </a14:hiddenFill>
              </a:ext>
            </a:extLst>
          </p:spPr>
        </p:pic>
        <p:sp>
          <p:nvSpPr>
            <p:cNvPr id="33797" name="Rectangle 5"/>
            <p:cNvSpPr>
              <a:spLocks noChangeArrowheads="1"/>
            </p:cNvSpPr>
            <p:nvPr/>
          </p:nvSpPr>
          <p:spPr bwMode="auto">
            <a:xfrm>
              <a:off x="612" y="1661"/>
              <a:ext cx="4008"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000" b="1" dirty="0" smtClean="0">
                  <a:solidFill>
                    <a:srgbClr val="5B054B"/>
                  </a:solidFill>
                  <a:latin typeface="Calibri" pitchFamily="34" charset="0"/>
                </a:rPr>
                <a:t>What If Learning</a:t>
              </a:r>
              <a:endParaRPr lang="en-US" sz="7000" b="1" dirty="0">
                <a:solidFill>
                  <a:srgbClr val="5B054B"/>
                </a:solidFill>
                <a:latin typeface="Calibri" pitchFamily="34" charset="0"/>
              </a:endParaRPr>
            </a:p>
          </p:txBody>
        </p:sp>
        <p:sp>
          <p:nvSpPr>
            <p:cNvPr id="3" name="Subtitle 2"/>
            <p:cNvSpPr>
              <a:spLocks/>
            </p:cNvSpPr>
            <p:nvPr/>
          </p:nvSpPr>
          <p:spPr bwMode="auto">
            <a:xfrm>
              <a:off x="793" y="2130"/>
              <a:ext cx="403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auto">
                <a:spcBef>
                  <a:spcPct val="20000"/>
                </a:spcBef>
                <a:spcAft>
                  <a:spcPts val="0"/>
                </a:spcAft>
                <a:buFont typeface="Arial" pitchFamily="34" charset="0"/>
                <a:buNone/>
                <a:defRPr/>
              </a:pPr>
              <a:r>
                <a:rPr lang="en-US" sz="3200" dirty="0" smtClean="0">
                  <a:solidFill>
                    <a:schemeClr val="tx1">
                      <a:tint val="75000"/>
                    </a:schemeClr>
                  </a:solidFill>
                  <a:latin typeface="+mn-lt"/>
                  <a:cs typeface="+mn-cs"/>
                </a:rPr>
                <a:t>Faith, Teaching, and Learning</a:t>
              </a:r>
              <a:endParaRPr lang="en-US" sz="3200" dirty="0">
                <a:solidFill>
                  <a:schemeClr val="tx1">
                    <a:tint val="75000"/>
                  </a:schemeClr>
                </a:solidFill>
                <a:latin typeface="+mn-lt"/>
                <a:cs typeface="+mn-cs"/>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4" name="Rectangle 4"/>
          <p:cNvSpPr>
            <a:spLocks noChangeArrowheads="1"/>
          </p:cNvSpPr>
          <p:nvPr/>
        </p:nvSpPr>
        <p:spPr bwMode="auto">
          <a:xfrm>
            <a:off x="3276600" y="307975"/>
            <a:ext cx="2489200" cy="762000"/>
          </a:xfrm>
          <a:prstGeom prst="rect">
            <a:avLst/>
          </a:prstGeom>
          <a:solidFill>
            <a:srgbClr val="DDD9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b="1" dirty="0" smtClean="0">
                <a:solidFill>
                  <a:srgbClr val="5B054B"/>
                </a:solidFill>
                <a:latin typeface="Calibri" pitchFamily="34" charset="0"/>
              </a:rPr>
              <a:t>Mismatch</a:t>
            </a:r>
            <a:endParaRPr lang="en-US" sz="4400" b="1" dirty="0">
              <a:solidFill>
                <a:srgbClr val="5B054B"/>
              </a:solidFill>
              <a:latin typeface="Calibri" pitchFamily="34" charset="0"/>
            </a:endParaRPr>
          </a:p>
        </p:txBody>
      </p:sp>
      <p:sp>
        <p:nvSpPr>
          <p:cNvPr id="3" name="Content Placeholder 2"/>
          <p:cNvSpPr>
            <a:spLocks/>
          </p:cNvSpPr>
          <p:nvPr/>
        </p:nvSpPr>
        <p:spPr bwMode="auto">
          <a:xfrm>
            <a:off x="755650" y="1412875"/>
            <a:ext cx="80645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buFont typeface="Arial" charset="0"/>
              <a:buNone/>
            </a:pPr>
            <a:r>
              <a:rPr lang="en-US" sz="2800" dirty="0" smtClean="0">
                <a:solidFill>
                  <a:srgbClr val="5B054B"/>
                </a:solidFill>
                <a:latin typeface="Calibri" pitchFamily="34" charset="0"/>
              </a:rPr>
              <a:t>Sometimes there is an unintentional mismatch between Christian ethos and teaching and learning.</a:t>
            </a:r>
            <a:endParaRPr lang="en-US" sz="2800" dirty="0">
              <a:solidFill>
                <a:srgbClr val="5B054B"/>
              </a:solidFill>
              <a:latin typeface="Calibri" pitchFamily="34" charset="0"/>
            </a:endParaRPr>
          </a:p>
        </p:txBody>
      </p:sp>
      <p:sp>
        <p:nvSpPr>
          <p:cNvPr id="35846" name="Rectangle 6"/>
          <p:cNvSpPr>
            <a:spLocks noChangeArrowheads="1"/>
          </p:cNvSpPr>
          <p:nvPr/>
        </p:nvSpPr>
        <p:spPr bwMode="auto">
          <a:xfrm>
            <a:off x="5507038" y="3068638"/>
            <a:ext cx="352901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smtClean="0">
                <a:solidFill>
                  <a:srgbClr val="5B054B"/>
                </a:solidFill>
                <a:latin typeface="Calibri" pitchFamily="34" charset="0"/>
              </a:rPr>
              <a:t>Teaching and learning can work against a Christian ethos without staff being aware of it.</a:t>
            </a:r>
            <a:endParaRPr lang="en-US" sz="2800" dirty="0">
              <a:solidFill>
                <a:srgbClr val="5B054B"/>
              </a:solidFill>
              <a:latin typeface="Calibri" pitchFamily="34" charset="0"/>
            </a:endParaRPr>
          </a:p>
        </p:txBody>
      </p:sp>
      <p:pic>
        <p:nvPicPr>
          <p:cNvPr id="35847" name="Picture 7" descr="iStock_000004489183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762250"/>
            <a:ext cx="4032250" cy="3024188"/>
          </a:xfrm>
          <a:prstGeom prst="rect">
            <a:avLst/>
          </a:prstGeom>
          <a:noFill/>
          <a:extLst>
            <a:ext uri="{909E8E84-426E-40DD-AFC4-6F175D3DCCD1}">
              <a14:hiddenFill xmlns:a14="http://schemas.microsoft.com/office/drawing/2010/main">
                <a:solidFill>
                  <a:srgbClr val="FFFFFF"/>
                </a:solidFill>
              </a14:hiddenFill>
            </a:ext>
          </a:extLst>
        </p:spPr>
      </p:pic>
      <p:sp>
        <p:nvSpPr>
          <p:cNvPr id="35848" name="Text Box 8"/>
          <p:cNvSpPr txBox="1">
            <a:spLocks noChangeArrowheads="1"/>
          </p:cNvSpPr>
          <p:nvPr/>
        </p:nvSpPr>
        <p:spPr bwMode="auto">
          <a:xfrm>
            <a:off x="3708400" y="652145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smtClean="0">
                <a:solidFill>
                  <a:srgbClr val="6C8444"/>
                </a:solidFill>
                <a:latin typeface="Aller Light" pitchFamily="2" charset="0"/>
              </a:rPr>
              <a:t>What If Learning: Connecting Christian Faith and Teaching</a:t>
            </a:r>
            <a:endParaRPr lang="en-US" sz="1600" i="1" dirty="0">
              <a:solidFill>
                <a:srgbClr val="6C8444"/>
              </a:solidFill>
              <a:latin typeface="Aller Light"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6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p:cNvSpPr>
          <p:nvPr/>
        </p:nvSpPr>
        <p:spPr bwMode="auto">
          <a:xfrm>
            <a:off x="1692275" y="260350"/>
            <a:ext cx="7005638" cy="993775"/>
          </a:xfrm>
          <a:prstGeom prst="rect">
            <a:avLst/>
          </a:prstGeom>
          <a:solidFill>
            <a:srgbClr val="DDD9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dirty="0" smtClean="0">
                <a:solidFill>
                  <a:srgbClr val="5B054B"/>
                </a:solidFill>
                <a:latin typeface="Calibri" pitchFamily="34" charset="0"/>
              </a:rPr>
              <a:t>A Math Example</a:t>
            </a:r>
            <a:endParaRPr lang="en-US" sz="4400" b="1" dirty="0">
              <a:solidFill>
                <a:srgbClr val="5B054B"/>
              </a:solidFill>
              <a:latin typeface="Calibri" pitchFamily="34" charset="0"/>
            </a:endParaRPr>
          </a:p>
        </p:txBody>
      </p:sp>
      <p:sp>
        <p:nvSpPr>
          <p:cNvPr id="37893" name="Content Placeholder 2"/>
          <p:cNvSpPr>
            <a:spLocks/>
          </p:cNvSpPr>
          <p:nvPr/>
        </p:nvSpPr>
        <p:spPr bwMode="auto">
          <a:xfrm>
            <a:off x="900113" y="1916113"/>
            <a:ext cx="46085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charset="0"/>
              <a:buNone/>
            </a:pPr>
            <a:r>
              <a:rPr lang="en-US" sz="3200" dirty="0" smtClean="0">
                <a:latin typeface="Calibri" pitchFamily="34" charset="0"/>
              </a:rPr>
              <a:t>	</a:t>
            </a:r>
            <a:r>
              <a:rPr lang="en-US" sz="2800" dirty="0" smtClean="0">
                <a:solidFill>
                  <a:srgbClr val="5B054B"/>
                </a:solidFill>
                <a:latin typeface="Calibri" pitchFamily="34" charset="0"/>
              </a:rPr>
              <a:t>The school’s ethos may emphasize giving, but all the examples in math may be about getting:</a:t>
            </a:r>
            <a:br>
              <a:rPr lang="en-US" sz="2800" dirty="0" smtClean="0">
                <a:solidFill>
                  <a:srgbClr val="5B054B"/>
                </a:solidFill>
                <a:latin typeface="Calibri" pitchFamily="34" charset="0"/>
              </a:rPr>
            </a:br>
            <a:r>
              <a:rPr lang="en-US" sz="2800" dirty="0" smtClean="0">
                <a:solidFill>
                  <a:srgbClr val="5B054B"/>
                </a:solidFill>
                <a:latin typeface="Calibri" pitchFamily="34" charset="0"/>
              </a:rPr>
              <a:t>shopping, spending,</a:t>
            </a:r>
            <a:br>
              <a:rPr lang="en-US" sz="2800" dirty="0" smtClean="0">
                <a:solidFill>
                  <a:srgbClr val="5B054B"/>
                </a:solidFill>
                <a:latin typeface="Calibri" pitchFamily="34" charset="0"/>
              </a:rPr>
            </a:br>
            <a:r>
              <a:rPr lang="en-US" sz="2800" dirty="0" smtClean="0">
                <a:solidFill>
                  <a:srgbClr val="5B054B"/>
                </a:solidFill>
                <a:latin typeface="Calibri" pitchFamily="34" charset="0"/>
              </a:rPr>
              <a:t>saving.</a:t>
            </a:r>
            <a:r>
              <a:rPr lang="en-US" sz="2800" dirty="0" smtClean="0">
                <a:latin typeface="Verdana" pitchFamily="34" charset="0"/>
              </a:rPr>
              <a:t> </a:t>
            </a:r>
            <a:r>
              <a:rPr lang="en-US" sz="2800" dirty="0" smtClean="0">
                <a:latin typeface="Calibri" pitchFamily="34" charset="0"/>
              </a:rPr>
              <a:t>	</a:t>
            </a:r>
            <a:endParaRPr lang="en-US" sz="2800" dirty="0">
              <a:latin typeface="Calibri" pitchFamily="34" charset="0"/>
            </a:endParaRPr>
          </a:p>
        </p:txBody>
      </p:sp>
      <p:pic>
        <p:nvPicPr>
          <p:cNvPr id="37894" name="Picture 6" descr="iStock_000016898066Smal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538" y="2781300"/>
            <a:ext cx="4859337" cy="3221038"/>
          </a:xfrm>
          <a:prstGeom prst="rect">
            <a:avLst/>
          </a:prstGeom>
          <a:noFill/>
          <a:extLst>
            <a:ext uri="{909E8E84-426E-40DD-AFC4-6F175D3DCCD1}">
              <a14:hiddenFill xmlns:a14="http://schemas.microsoft.com/office/drawing/2010/main">
                <a:solidFill>
                  <a:srgbClr val="FFFFFF"/>
                </a:solidFill>
              </a14:hiddenFill>
            </a:ext>
          </a:extLst>
        </p:spPr>
      </p:pic>
      <p:sp>
        <p:nvSpPr>
          <p:cNvPr id="37895" name="Text Box 7"/>
          <p:cNvSpPr txBox="1">
            <a:spLocks noChangeArrowheads="1"/>
          </p:cNvSpPr>
          <p:nvPr/>
        </p:nvSpPr>
        <p:spPr bwMode="auto">
          <a:xfrm>
            <a:off x="3708400" y="652145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smtClean="0">
                <a:solidFill>
                  <a:srgbClr val="6C8444"/>
                </a:solidFill>
                <a:latin typeface="Aller Light" pitchFamily="2" charset="0"/>
              </a:rPr>
              <a:t>What If Learning: Connecting Christian Faith and Teaching</a:t>
            </a:r>
            <a:endParaRPr lang="en-US" sz="1600" i="1" dirty="0">
              <a:solidFill>
                <a:srgbClr val="6C8444"/>
              </a:solidFill>
              <a:latin typeface="Aller Ligh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p:cNvSpPr>
          <p:nvPr/>
        </p:nvSpPr>
        <p:spPr bwMode="auto">
          <a:xfrm>
            <a:off x="1619250" y="341313"/>
            <a:ext cx="6718300" cy="1143000"/>
          </a:xfrm>
          <a:prstGeom prst="rect">
            <a:avLst/>
          </a:prstGeom>
          <a:solidFill>
            <a:srgbClr val="DDD9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dirty="0" smtClean="0">
                <a:solidFill>
                  <a:srgbClr val="5B054B"/>
                </a:solidFill>
                <a:latin typeface="Calibri" pitchFamily="34" charset="0"/>
              </a:rPr>
              <a:t>A French Example</a:t>
            </a:r>
            <a:endParaRPr lang="en-US" sz="4400" b="1" dirty="0">
              <a:solidFill>
                <a:srgbClr val="5B054B"/>
              </a:solidFill>
              <a:latin typeface="Calibri" pitchFamily="34" charset="0"/>
            </a:endParaRPr>
          </a:p>
        </p:txBody>
      </p:sp>
      <p:sp>
        <p:nvSpPr>
          <p:cNvPr id="39941" name="Content Placeholder 2"/>
          <p:cNvSpPr>
            <a:spLocks/>
          </p:cNvSpPr>
          <p:nvPr/>
        </p:nvSpPr>
        <p:spPr bwMode="auto">
          <a:xfrm>
            <a:off x="971550" y="1916113"/>
            <a:ext cx="799306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charset="0"/>
              <a:buNone/>
            </a:pPr>
            <a:r>
              <a:rPr lang="en-US" sz="2800" dirty="0" smtClean="0">
                <a:latin typeface="Calibri" pitchFamily="34" charset="0"/>
              </a:rPr>
              <a:t>	</a:t>
            </a:r>
            <a:r>
              <a:rPr lang="en-US" sz="2800" dirty="0" smtClean="0">
                <a:solidFill>
                  <a:srgbClr val="5B054B"/>
                </a:solidFill>
                <a:latin typeface="Calibri" pitchFamily="34" charset="0"/>
              </a:rPr>
              <a:t>The school’s ethos may emphasize being unselfish,  but all the examples in French may focus on using language for fulfilling personal needs.</a:t>
            </a:r>
            <a:r>
              <a:rPr lang="en-US" sz="2800" dirty="0" smtClean="0">
                <a:latin typeface="Calibri" pitchFamily="34" charset="0"/>
              </a:rPr>
              <a:t> </a:t>
            </a:r>
          </a:p>
          <a:p>
            <a:pPr marL="342900" indent="-342900">
              <a:spcBef>
                <a:spcPct val="20000"/>
              </a:spcBef>
              <a:buFont typeface="Arial" charset="0"/>
              <a:buNone/>
            </a:pPr>
            <a:endParaRPr lang="en-US" sz="2800" dirty="0" smtClean="0">
              <a:latin typeface="Calibri" pitchFamily="34" charset="0"/>
            </a:endParaRPr>
          </a:p>
          <a:p>
            <a:pPr marL="342900" indent="-342900">
              <a:spcBef>
                <a:spcPct val="20000"/>
              </a:spcBef>
              <a:buFont typeface="Arial" charset="0"/>
              <a:buNone/>
            </a:pPr>
            <a:endParaRPr lang="en-US" sz="2800" dirty="0" smtClean="0">
              <a:latin typeface="Calibri" pitchFamily="34" charset="0"/>
            </a:endParaRPr>
          </a:p>
          <a:p>
            <a:pPr marL="342900" indent="-342900">
              <a:spcBef>
                <a:spcPct val="20000"/>
              </a:spcBef>
              <a:buFont typeface="Arial" charset="0"/>
              <a:buNone/>
            </a:pPr>
            <a:r>
              <a:rPr lang="en-US" sz="2800" dirty="0" smtClean="0">
                <a:latin typeface="Verdana" pitchFamily="34" charset="0"/>
              </a:rPr>
              <a:t>	</a:t>
            </a:r>
            <a:endParaRPr lang="en-US" sz="2800" dirty="0">
              <a:latin typeface="Verdana" pitchFamily="34" charset="0"/>
            </a:endParaRPr>
          </a:p>
        </p:txBody>
      </p:sp>
      <p:pic>
        <p:nvPicPr>
          <p:cNvPr id="39942" name="Picture 6" descr="iStock_000014319196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413125"/>
            <a:ext cx="4462462" cy="2968625"/>
          </a:xfrm>
          <a:prstGeom prst="rect">
            <a:avLst/>
          </a:prstGeom>
          <a:noFill/>
          <a:extLst>
            <a:ext uri="{909E8E84-426E-40DD-AFC4-6F175D3DCCD1}">
              <a14:hiddenFill xmlns:a14="http://schemas.microsoft.com/office/drawing/2010/main">
                <a:solidFill>
                  <a:srgbClr val="FFFFFF"/>
                </a:solidFill>
              </a14:hiddenFill>
            </a:ext>
          </a:extLst>
        </p:spPr>
      </p:pic>
      <p:sp>
        <p:nvSpPr>
          <p:cNvPr id="39943" name="Rectangle 7"/>
          <p:cNvSpPr>
            <a:spLocks noChangeArrowheads="1"/>
          </p:cNvSpPr>
          <p:nvPr/>
        </p:nvSpPr>
        <p:spPr bwMode="auto">
          <a:xfrm>
            <a:off x="1303338" y="3789363"/>
            <a:ext cx="36290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800" dirty="0" smtClean="0">
                <a:solidFill>
                  <a:srgbClr val="5B054B"/>
                </a:solidFill>
                <a:latin typeface="Calibri" pitchFamily="34" charset="0"/>
              </a:rPr>
              <a:t>Role play </a:t>
            </a:r>
            <a:r>
              <a:rPr lang="en-GB" sz="2800" dirty="0">
                <a:solidFill>
                  <a:srgbClr val="5B054B"/>
                </a:solidFill>
                <a:latin typeface="Calibri" pitchFamily="34" charset="0"/>
              </a:rPr>
              <a:t>may be  shopping in French </a:t>
            </a:r>
          </a:p>
          <a:p>
            <a:r>
              <a:rPr lang="en-GB" sz="2800" dirty="0">
                <a:solidFill>
                  <a:srgbClr val="5B054B"/>
                </a:solidFill>
                <a:latin typeface="Calibri" pitchFamily="34" charset="0"/>
              </a:rPr>
              <a:t>and  making our </a:t>
            </a:r>
          </a:p>
          <a:p>
            <a:r>
              <a:rPr lang="en-GB" sz="2800" dirty="0">
                <a:solidFill>
                  <a:srgbClr val="5B054B"/>
                </a:solidFill>
                <a:latin typeface="Calibri" pitchFamily="34" charset="0"/>
              </a:rPr>
              <a:t>needs understood.</a:t>
            </a:r>
          </a:p>
        </p:txBody>
      </p:sp>
      <p:sp>
        <p:nvSpPr>
          <p:cNvPr id="39944" name="Text Box 8"/>
          <p:cNvSpPr txBox="1">
            <a:spLocks noChangeArrowheads="1"/>
          </p:cNvSpPr>
          <p:nvPr/>
        </p:nvSpPr>
        <p:spPr bwMode="auto">
          <a:xfrm>
            <a:off x="3708400" y="652145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smtClean="0">
                <a:solidFill>
                  <a:srgbClr val="6C8444"/>
                </a:solidFill>
                <a:latin typeface="Aller Light" pitchFamily="2" charset="0"/>
              </a:rPr>
              <a:t>What If Learning: Connecting Christian Faith and Teaching</a:t>
            </a:r>
            <a:endParaRPr lang="en-US" sz="1600" i="1" dirty="0">
              <a:solidFill>
                <a:srgbClr val="6C8444"/>
              </a:solidFill>
              <a:latin typeface="Aller Light"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1992" name="Group 8"/>
          <p:cNvGrpSpPr>
            <a:grpSpLocks/>
          </p:cNvGrpSpPr>
          <p:nvPr/>
        </p:nvGrpSpPr>
        <p:grpSpPr bwMode="auto">
          <a:xfrm>
            <a:off x="5795963" y="1700213"/>
            <a:ext cx="3168650" cy="4675187"/>
            <a:chOff x="3764" y="1071"/>
            <a:chExt cx="1996" cy="2945"/>
          </a:xfrm>
        </p:grpSpPr>
        <p:pic>
          <p:nvPicPr>
            <p:cNvPr id="41988" name="Picture 4"/>
            <p:cNvPicPr>
              <a:picLocks noChangeAspect="1" noChangeArrowheads="1"/>
            </p:cNvPicPr>
            <p:nvPr/>
          </p:nvPicPr>
          <p:blipFill>
            <a:blip r:embed="rId4">
              <a:extLst>
                <a:ext uri="{28A0092B-C50C-407E-A947-70E740481C1C}">
                  <a14:useLocalDpi xmlns:a14="http://schemas.microsoft.com/office/drawing/2010/main" val="0"/>
                </a:ext>
              </a:extLst>
            </a:blip>
            <a:srcRect r="2681" b="5025"/>
            <a:stretch>
              <a:fillRect/>
            </a:stretch>
          </p:blipFill>
          <p:spPr bwMode="auto">
            <a:xfrm>
              <a:off x="3764" y="1071"/>
              <a:ext cx="1996" cy="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2" y="2523"/>
              <a:ext cx="1978" cy="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990" name="TextBox 5"/>
          <p:cNvSpPr txBox="1">
            <a:spLocks noChangeArrowheads="1"/>
          </p:cNvSpPr>
          <p:nvPr/>
        </p:nvSpPr>
        <p:spPr bwMode="auto">
          <a:xfrm>
            <a:off x="1116013" y="1989138"/>
            <a:ext cx="446405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smtClean="0">
                <a:solidFill>
                  <a:srgbClr val="5B054B"/>
                </a:solidFill>
                <a:latin typeface="Calibri" pitchFamily="34" charset="0"/>
              </a:rPr>
              <a:t>What if learning could be different?</a:t>
            </a:r>
          </a:p>
          <a:p>
            <a:pPr eaLnBrk="1" hangingPunct="1"/>
            <a:endParaRPr lang="en-US" sz="2800" dirty="0" smtClean="0">
              <a:solidFill>
                <a:srgbClr val="5B054B"/>
              </a:solidFill>
              <a:latin typeface="Calibri" pitchFamily="34" charset="0"/>
            </a:endParaRPr>
          </a:p>
          <a:p>
            <a:pPr eaLnBrk="1" hangingPunct="1"/>
            <a:r>
              <a:rPr lang="en-US" sz="2800" dirty="0" smtClean="0">
                <a:solidFill>
                  <a:srgbClr val="5B054B"/>
                </a:solidFill>
                <a:latin typeface="Calibri" pitchFamily="34" charset="0"/>
              </a:rPr>
              <a:t>What if we could learn to see our teaching in a new way?</a:t>
            </a:r>
          </a:p>
          <a:p>
            <a:pPr eaLnBrk="1" hangingPunct="1"/>
            <a:endParaRPr lang="en-US" sz="2800" dirty="0" smtClean="0">
              <a:solidFill>
                <a:srgbClr val="5B054B"/>
              </a:solidFill>
              <a:latin typeface="Calibri" pitchFamily="34" charset="0"/>
            </a:endParaRPr>
          </a:p>
          <a:p>
            <a:pPr eaLnBrk="1" hangingPunct="1"/>
            <a:r>
              <a:rPr lang="en-US" sz="2800" dirty="0" smtClean="0">
                <a:solidFill>
                  <a:srgbClr val="5B054B"/>
                </a:solidFill>
                <a:latin typeface="Calibri" pitchFamily="34" charset="0"/>
              </a:rPr>
              <a:t>What if we could begin with small changes, one moment at a time?</a:t>
            </a:r>
            <a:r>
              <a:rPr lang="en-US" sz="2800" dirty="0" smtClean="0">
                <a:latin typeface="Calibri" pitchFamily="34" charset="0"/>
              </a:rPr>
              <a:t> </a:t>
            </a:r>
            <a:endParaRPr lang="en-US" sz="2800" dirty="0">
              <a:latin typeface="Calibri" pitchFamily="34" charset="0"/>
            </a:endParaRPr>
          </a:p>
        </p:txBody>
      </p:sp>
      <p:sp>
        <p:nvSpPr>
          <p:cNvPr id="5" name="Title 4"/>
          <p:cNvSpPr>
            <a:spLocks/>
          </p:cNvSpPr>
          <p:nvPr/>
        </p:nvSpPr>
        <p:spPr bwMode="auto">
          <a:xfrm>
            <a:off x="1476375" y="260350"/>
            <a:ext cx="7221538" cy="1143000"/>
          </a:xfrm>
          <a:prstGeom prst="rect">
            <a:avLst/>
          </a:prstGeom>
          <a:solidFill>
            <a:srgbClr val="DDD9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dirty="0" smtClean="0">
                <a:solidFill>
                  <a:srgbClr val="5B054B"/>
                </a:solidFill>
                <a:latin typeface="Calibri" pitchFamily="34" charset="0"/>
              </a:rPr>
              <a:t>“What If Learning”</a:t>
            </a:r>
            <a:endParaRPr lang="en-US" sz="4400" b="1" dirty="0">
              <a:solidFill>
                <a:srgbClr val="5B054B"/>
              </a:solidFill>
              <a:latin typeface="Calibri" pitchFamily="34" charset="0"/>
            </a:endParaRPr>
          </a:p>
        </p:txBody>
      </p:sp>
      <p:sp>
        <p:nvSpPr>
          <p:cNvPr id="41993" name="Text Box 9"/>
          <p:cNvSpPr txBox="1">
            <a:spLocks noChangeArrowheads="1"/>
          </p:cNvSpPr>
          <p:nvPr/>
        </p:nvSpPr>
        <p:spPr bwMode="auto">
          <a:xfrm>
            <a:off x="3708400" y="652145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smtClean="0">
                <a:solidFill>
                  <a:srgbClr val="6C8444"/>
                </a:solidFill>
                <a:latin typeface="Aller Light" pitchFamily="2" charset="0"/>
              </a:rPr>
              <a:t>What If Learning: Connecting Christian Faith and Teaching</a:t>
            </a:r>
            <a:endParaRPr lang="en-US" sz="1600" i="1" dirty="0">
              <a:solidFill>
                <a:srgbClr val="6C8444"/>
              </a:solidFill>
              <a:latin typeface="Aller Light"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6588" cy="6884988"/>
          </a:xfrm>
          <a:prstGeom prst="rect">
            <a:avLst/>
          </a:prstGeom>
          <a:noFill/>
          <a:extLst>
            <a:ext uri="{909E8E84-426E-40DD-AFC4-6F175D3DCCD1}">
              <a14:hiddenFill xmlns:a14="http://schemas.microsoft.com/office/drawing/2010/main">
                <a:solidFill>
                  <a:srgbClr val="FFFFFF"/>
                </a:solidFill>
              </a14:hiddenFill>
            </a:ext>
          </a:extLst>
        </p:spPr>
      </p:pic>
      <p:grpSp>
        <p:nvGrpSpPr>
          <p:cNvPr id="44036" name="Group 4"/>
          <p:cNvGrpSpPr>
            <a:grpSpLocks/>
          </p:cNvGrpSpPr>
          <p:nvPr/>
        </p:nvGrpSpPr>
        <p:grpSpPr bwMode="auto">
          <a:xfrm>
            <a:off x="1027113" y="5157788"/>
            <a:ext cx="8081962" cy="1484312"/>
            <a:chOff x="249" y="3385"/>
            <a:chExt cx="5091" cy="935"/>
          </a:xfrm>
        </p:grpSpPr>
        <p:grpSp>
          <p:nvGrpSpPr>
            <p:cNvPr id="44037" name="Group 5"/>
            <p:cNvGrpSpPr>
              <a:grpSpLocks/>
            </p:cNvGrpSpPr>
            <p:nvPr/>
          </p:nvGrpSpPr>
          <p:grpSpPr bwMode="auto">
            <a:xfrm>
              <a:off x="249" y="3513"/>
              <a:ext cx="1961" cy="807"/>
              <a:chOff x="1292" y="3430"/>
              <a:chExt cx="1961" cy="807"/>
            </a:xfrm>
          </p:grpSpPr>
          <p:pic>
            <p:nvPicPr>
              <p:cNvPr id="44038" name="Picture 6" descr="iStock_000016605420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2" y="3475"/>
                <a:ext cx="645" cy="634"/>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iStock_000016605420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8" y="3430"/>
                <a:ext cx="645" cy="634"/>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thumbna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790900">
                <a:off x="2104" y="3752"/>
                <a:ext cx="399" cy="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041" name="Group 9"/>
            <p:cNvGrpSpPr>
              <a:grpSpLocks/>
            </p:cNvGrpSpPr>
            <p:nvPr/>
          </p:nvGrpSpPr>
          <p:grpSpPr bwMode="auto">
            <a:xfrm>
              <a:off x="3379" y="3385"/>
              <a:ext cx="1961" cy="807"/>
              <a:chOff x="1292" y="3430"/>
              <a:chExt cx="1961" cy="807"/>
            </a:xfrm>
          </p:grpSpPr>
          <p:pic>
            <p:nvPicPr>
              <p:cNvPr id="44042" name="Picture 10" descr="iStock_000016605420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2" y="3475"/>
                <a:ext cx="645" cy="634"/>
              </a:xfrm>
              <a:prstGeom prst="rect">
                <a:avLst/>
              </a:prstGeom>
              <a:noFill/>
              <a:extLst>
                <a:ext uri="{909E8E84-426E-40DD-AFC4-6F175D3DCCD1}">
                  <a14:hiddenFill xmlns:a14="http://schemas.microsoft.com/office/drawing/2010/main">
                    <a:solidFill>
                      <a:srgbClr val="FFFFFF"/>
                    </a:solidFill>
                  </a14:hiddenFill>
                </a:ext>
              </a:extLst>
            </p:spPr>
          </p:pic>
          <p:pic>
            <p:nvPicPr>
              <p:cNvPr id="44043" name="Picture 11" descr="iStock_000016605420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8" y="3430"/>
                <a:ext cx="645" cy="634"/>
              </a:xfrm>
              <a:prstGeom prst="rect">
                <a:avLst/>
              </a:prstGeom>
              <a:noFill/>
              <a:extLst>
                <a:ext uri="{909E8E84-426E-40DD-AFC4-6F175D3DCCD1}">
                  <a14:hiddenFill xmlns:a14="http://schemas.microsoft.com/office/drawing/2010/main">
                    <a:solidFill>
                      <a:srgbClr val="FFFFFF"/>
                    </a:solidFill>
                  </a14:hiddenFill>
                </a:ext>
              </a:extLst>
            </p:spPr>
          </p:pic>
          <p:pic>
            <p:nvPicPr>
              <p:cNvPr id="44044" name="Picture 12" descr="thumbna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790900">
                <a:off x="2104" y="3752"/>
                <a:ext cx="399" cy="57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171" name="Content Placeholder 2"/>
          <p:cNvSpPr>
            <a:spLocks/>
          </p:cNvSpPr>
          <p:nvPr/>
        </p:nvSpPr>
        <p:spPr bwMode="auto">
          <a:xfrm>
            <a:off x="1187450" y="1163638"/>
            <a:ext cx="7489825" cy="421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charset="0"/>
              <a:buNone/>
            </a:pPr>
            <a:r>
              <a:rPr lang="en-US" sz="2600" b="1" dirty="0" smtClean="0">
                <a:solidFill>
                  <a:srgbClr val="604A7B"/>
                </a:solidFill>
                <a:latin typeface="Calibri" pitchFamily="34" charset="0"/>
              </a:rPr>
              <a:t>	</a:t>
            </a:r>
            <a:r>
              <a:rPr lang="en-US" sz="2600" b="1" dirty="0" smtClean="0">
                <a:solidFill>
                  <a:srgbClr val="5B054B"/>
                </a:solidFill>
                <a:latin typeface="Calibri" pitchFamily="34" charset="0"/>
              </a:rPr>
              <a:t>Seeing anew:</a:t>
            </a:r>
            <a:r>
              <a:rPr lang="en-US" sz="2600" b="1" dirty="0" smtClean="0">
                <a:solidFill>
                  <a:srgbClr val="604A7B"/>
                </a:solidFill>
                <a:latin typeface="Calibri" pitchFamily="34" charset="0"/>
              </a:rPr>
              <a:t>  </a:t>
            </a:r>
          </a:p>
          <a:p>
            <a:pPr marL="342900" indent="-342900">
              <a:spcBef>
                <a:spcPct val="20000"/>
              </a:spcBef>
              <a:buFont typeface="Arial" charset="0"/>
              <a:buNone/>
            </a:pPr>
            <a:r>
              <a:rPr lang="en-US" sz="2600" dirty="0" smtClean="0">
                <a:latin typeface="Calibri" pitchFamily="34" charset="0"/>
              </a:rPr>
              <a:t>	</a:t>
            </a:r>
            <a:r>
              <a:rPr lang="en-US" sz="2600" dirty="0" smtClean="0">
                <a:solidFill>
                  <a:srgbClr val="898989"/>
                </a:solidFill>
                <a:latin typeface="Calibri" pitchFamily="34" charset="0"/>
              </a:rPr>
              <a:t>How could a Christian understanding of God, people, and the world provide a different way of seeing a lesson or unit?</a:t>
            </a:r>
            <a:endParaRPr lang="en-US" sz="2600" b="1" dirty="0" smtClean="0">
              <a:solidFill>
                <a:srgbClr val="898989"/>
              </a:solidFill>
              <a:latin typeface="Calibri" pitchFamily="34" charset="0"/>
            </a:endParaRPr>
          </a:p>
          <a:p>
            <a:pPr marL="342900" indent="-342900">
              <a:spcBef>
                <a:spcPct val="20000"/>
              </a:spcBef>
              <a:buFont typeface="Arial" charset="0"/>
              <a:buNone/>
            </a:pPr>
            <a:r>
              <a:rPr lang="en-US" sz="2600" b="1" dirty="0" smtClean="0">
                <a:solidFill>
                  <a:srgbClr val="604A7B"/>
                </a:solidFill>
                <a:latin typeface="Calibri" pitchFamily="34" charset="0"/>
              </a:rPr>
              <a:t>	</a:t>
            </a:r>
            <a:r>
              <a:rPr lang="en-US" sz="2600" b="1" dirty="0" smtClean="0">
                <a:solidFill>
                  <a:srgbClr val="5B054B"/>
                </a:solidFill>
                <a:latin typeface="Calibri" pitchFamily="34" charset="0"/>
              </a:rPr>
              <a:t>Choosing engagement:</a:t>
            </a:r>
            <a:r>
              <a:rPr lang="en-US" sz="2600" b="1" dirty="0" smtClean="0">
                <a:solidFill>
                  <a:srgbClr val="604A7B"/>
                </a:solidFill>
                <a:latin typeface="Calibri" pitchFamily="34" charset="0"/>
              </a:rPr>
              <a:t> </a:t>
            </a:r>
          </a:p>
          <a:p>
            <a:pPr marL="342900" indent="-342900">
              <a:spcBef>
                <a:spcPct val="20000"/>
              </a:spcBef>
              <a:buFont typeface="Arial" charset="0"/>
              <a:buNone/>
            </a:pPr>
            <a:r>
              <a:rPr lang="en-US" sz="2600" dirty="0" smtClean="0">
                <a:latin typeface="Calibri" pitchFamily="34" charset="0"/>
              </a:rPr>
              <a:t>	</a:t>
            </a:r>
            <a:r>
              <a:rPr lang="en-US" sz="2600" dirty="0" smtClean="0">
                <a:solidFill>
                  <a:srgbClr val="898989"/>
                </a:solidFill>
                <a:latin typeface="Calibri" pitchFamily="34" charset="0"/>
              </a:rPr>
              <a:t>How can students engage with this new way of seeing?</a:t>
            </a:r>
            <a:r>
              <a:rPr lang="en-US" sz="2600" dirty="0" smtClean="0">
                <a:latin typeface="Calibri" pitchFamily="34" charset="0"/>
              </a:rPr>
              <a:t> </a:t>
            </a:r>
          </a:p>
          <a:p>
            <a:pPr marL="342900" indent="-342900">
              <a:spcBef>
                <a:spcPct val="20000"/>
              </a:spcBef>
              <a:buFont typeface="Arial" charset="0"/>
              <a:buNone/>
            </a:pPr>
            <a:r>
              <a:rPr lang="en-US" sz="2600" b="1" dirty="0" smtClean="0">
                <a:solidFill>
                  <a:srgbClr val="604A7B"/>
                </a:solidFill>
                <a:latin typeface="Calibri" pitchFamily="34" charset="0"/>
              </a:rPr>
              <a:t>	</a:t>
            </a:r>
            <a:r>
              <a:rPr lang="en-US" sz="2600" b="1" dirty="0" smtClean="0">
                <a:solidFill>
                  <a:srgbClr val="5B054B"/>
                </a:solidFill>
                <a:latin typeface="Calibri" pitchFamily="34" charset="0"/>
              </a:rPr>
              <a:t>Reshaping practice:</a:t>
            </a:r>
            <a:r>
              <a:rPr lang="en-US" sz="2600" b="1" dirty="0" smtClean="0">
                <a:solidFill>
                  <a:srgbClr val="604A7B"/>
                </a:solidFill>
                <a:latin typeface="Calibri" pitchFamily="34" charset="0"/>
              </a:rPr>
              <a:t> </a:t>
            </a:r>
          </a:p>
          <a:p>
            <a:pPr marL="342900" indent="-342900">
              <a:spcBef>
                <a:spcPct val="20000"/>
              </a:spcBef>
              <a:buFont typeface="Arial" charset="0"/>
              <a:buNone/>
            </a:pPr>
            <a:r>
              <a:rPr lang="en-US" sz="2600" dirty="0" smtClean="0">
                <a:latin typeface="Calibri" pitchFamily="34" charset="0"/>
              </a:rPr>
              <a:t>	</a:t>
            </a:r>
            <a:r>
              <a:rPr lang="en-US" sz="2600" dirty="0" smtClean="0">
                <a:solidFill>
                  <a:srgbClr val="898989"/>
                </a:solidFill>
                <a:latin typeface="Calibri" pitchFamily="34" charset="0"/>
              </a:rPr>
              <a:t>What changes to my practice do I need to make as a teacher?</a:t>
            </a:r>
          </a:p>
          <a:p>
            <a:pPr marL="342900" indent="-342900">
              <a:spcBef>
                <a:spcPct val="20000"/>
              </a:spcBef>
              <a:buFont typeface="Arial" charset="0"/>
              <a:buNone/>
            </a:pPr>
            <a:endParaRPr lang="en-US" sz="2600" dirty="0" smtClean="0">
              <a:solidFill>
                <a:srgbClr val="898989"/>
              </a:solidFill>
              <a:latin typeface="Calibri" pitchFamily="34" charset="0"/>
            </a:endParaRPr>
          </a:p>
          <a:p>
            <a:pPr marL="342900" indent="-342900">
              <a:spcBef>
                <a:spcPct val="20000"/>
              </a:spcBef>
              <a:buFont typeface="Arial" charset="0"/>
              <a:buNone/>
            </a:pPr>
            <a:endParaRPr lang="en-US" sz="2400" dirty="0">
              <a:solidFill>
                <a:srgbClr val="FF0000"/>
              </a:solidFill>
              <a:latin typeface="Verdana" pitchFamily="34" charset="0"/>
            </a:endParaRPr>
          </a:p>
        </p:txBody>
      </p:sp>
      <p:sp>
        <p:nvSpPr>
          <p:cNvPr id="3" name="Title 2"/>
          <p:cNvSpPr>
            <a:spLocks/>
          </p:cNvSpPr>
          <p:nvPr/>
        </p:nvSpPr>
        <p:spPr bwMode="auto">
          <a:xfrm>
            <a:off x="1692275" y="188913"/>
            <a:ext cx="6767513" cy="836612"/>
          </a:xfrm>
          <a:prstGeom prst="rect">
            <a:avLst/>
          </a:prstGeom>
          <a:solidFill>
            <a:srgbClr val="DDD9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400" b="1" dirty="0" smtClean="0">
                <a:solidFill>
                  <a:srgbClr val="5B054B"/>
                </a:solidFill>
                <a:latin typeface="Calibri" pitchFamily="34" charset="0"/>
              </a:rPr>
              <a:t>The Approach</a:t>
            </a:r>
            <a:endParaRPr lang="en-US" sz="4400" b="1" dirty="0">
              <a:solidFill>
                <a:srgbClr val="5B054B"/>
              </a:solidFill>
              <a:latin typeface="Calibri" pitchFamily="34" charset="0"/>
            </a:endParaRPr>
          </a:p>
        </p:txBody>
      </p:sp>
      <p:sp>
        <p:nvSpPr>
          <p:cNvPr id="44047" name="Text Box 15"/>
          <p:cNvSpPr txBox="1">
            <a:spLocks noChangeArrowheads="1"/>
          </p:cNvSpPr>
          <p:nvPr/>
        </p:nvSpPr>
        <p:spPr bwMode="auto">
          <a:xfrm>
            <a:off x="3708400" y="652145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smtClean="0">
                <a:solidFill>
                  <a:srgbClr val="6C8444"/>
                </a:solidFill>
                <a:latin typeface="Aller Light" pitchFamily="2" charset="0"/>
              </a:rPr>
              <a:t>What If Learning: Connecting Christian Faith and Teaching</a:t>
            </a:r>
            <a:endParaRPr lang="en-US" sz="1600" i="1" dirty="0">
              <a:solidFill>
                <a:srgbClr val="6C8444"/>
              </a:solidFill>
              <a:latin typeface="Aller Light"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6588" cy="68849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p:cNvSpPr>
          <p:nvPr/>
        </p:nvSpPr>
        <p:spPr bwMode="auto">
          <a:xfrm>
            <a:off x="1619250" y="260350"/>
            <a:ext cx="6718300" cy="855663"/>
          </a:xfrm>
          <a:prstGeom prst="rect">
            <a:avLst/>
          </a:prstGeom>
          <a:solidFill>
            <a:srgbClr val="DDD9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dirty="0" smtClean="0">
                <a:solidFill>
                  <a:srgbClr val="5B054B"/>
                </a:solidFill>
                <a:latin typeface="Calibri" pitchFamily="34" charset="0"/>
              </a:rPr>
              <a:t>Seeing Anew</a:t>
            </a:r>
            <a:endParaRPr lang="en-US" sz="4000" dirty="0">
              <a:latin typeface="Calibri" pitchFamily="34" charset="0"/>
            </a:endParaRPr>
          </a:p>
        </p:txBody>
      </p:sp>
      <p:sp>
        <p:nvSpPr>
          <p:cNvPr id="46086" name="TextBox 7"/>
          <p:cNvSpPr txBox="1">
            <a:spLocks noChangeArrowheads="1"/>
          </p:cNvSpPr>
          <p:nvPr/>
        </p:nvSpPr>
        <p:spPr bwMode="auto">
          <a:xfrm>
            <a:off x="1258888" y="1628775"/>
            <a:ext cx="74168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smtClean="0">
                <a:solidFill>
                  <a:srgbClr val="5B054B"/>
                </a:solidFill>
                <a:latin typeface="Calibri" pitchFamily="34" charset="0"/>
              </a:rPr>
              <a:t>Decide on a lesson you would like to teach more Christianly. Think of how you might look at it from a different angle, more in line with Christian belief and ethos. </a:t>
            </a:r>
          </a:p>
          <a:p>
            <a:pPr eaLnBrk="1" hangingPunct="1"/>
            <a:endParaRPr lang="en-US" sz="2800" dirty="0" smtClean="0">
              <a:solidFill>
                <a:srgbClr val="5B054B"/>
              </a:solidFill>
              <a:latin typeface="Calibri" pitchFamily="34" charset="0"/>
            </a:endParaRPr>
          </a:p>
          <a:p>
            <a:pPr eaLnBrk="1" hangingPunct="1"/>
            <a:endParaRPr lang="en-US" sz="2800" dirty="0" smtClean="0">
              <a:solidFill>
                <a:srgbClr val="5B054B"/>
              </a:solidFill>
              <a:latin typeface="Calibri" pitchFamily="34" charset="0"/>
            </a:endParaRPr>
          </a:p>
          <a:p>
            <a:pPr eaLnBrk="1" hangingPunct="1"/>
            <a:r>
              <a:rPr lang="en-US" sz="2800" dirty="0" smtClean="0">
                <a:solidFill>
                  <a:srgbClr val="5B054B"/>
                </a:solidFill>
                <a:latin typeface="Calibri" pitchFamily="34" charset="0"/>
              </a:rPr>
              <a:t>For ideas, refer to</a:t>
            </a:r>
          </a:p>
          <a:p>
            <a:pPr eaLnBrk="1" hangingPunct="1"/>
            <a:r>
              <a:rPr lang="en-US" sz="2400" i="1" dirty="0" smtClean="0">
                <a:solidFill>
                  <a:srgbClr val="898989"/>
                </a:solidFill>
                <a:latin typeface="Calibri" pitchFamily="34" charset="0"/>
                <a:hlinkClick r:id="rId4"/>
              </a:rPr>
              <a:t>Strategies for seeing anew</a:t>
            </a:r>
            <a:endParaRPr lang="en-US" sz="2400" i="1" dirty="0" smtClean="0">
              <a:solidFill>
                <a:srgbClr val="898989"/>
              </a:solidFill>
              <a:latin typeface="Calibri" pitchFamily="34" charset="0"/>
            </a:endParaRPr>
          </a:p>
          <a:p>
            <a:pPr eaLnBrk="1" hangingPunct="1"/>
            <a:endParaRPr lang="en-US" sz="2800" dirty="0">
              <a:solidFill>
                <a:srgbClr val="5B054B"/>
              </a:solidFill>
              <a:latin typeface="Calibri" pitchFamily="34" charset="0"/>
            </a:endParaRPr>
          </a:p>
        </p:txBody>
      </p:sp>
      <p:pic>
        <p:nvPicPr>
          <p:cNvPr id="46088" name="Picture 8" descr="SeeAnewWithBackground"/>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80063" y="2925763"/>
            <a:ext cx="3455987" cy="3455987"/>
          </a:xfrm>
          <a:prstGeom prst="rect">
            <a:avLst/>
          </a:prstGeom>
          <a:noFill/>
          <a:extLst>
            <a:ext uri="{909E8E84-426E-40DD-AFC4-6F175D3DCCD1}">
              <a14:hiddenFill xmlns:a14="http://schemas.microsoft.com/office/drawing/2010/main">
                <a:solidFill>
                  <a:srgbClr val="FFFFFF"/>
                </a:solidFill>
              </a14:hiddenFill>
            </a:ext>
          </a:extLst>
        </p:spPr>
      </p:pic>
      <p:sp>
        <p:nvSpPr>
          <p:cNvPr id="46089" name="Text Box 9"/>
          <p:cNvSpPr txBox="1">
            <a:spLocks noChangeArrowheads="1"/>
          </p:cNvSpPr>
          <p:nvPr/>
        </p:nvSpPr>
        <p:spPr bwMode="auto">
          <a:xfrm>
            <a:off x="3708400" y="652145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smtClean="0">
                <a:solidFill>
                  <a:srgbClr val="6C8444"/>
                </a:solidFill>
                <a:latin typeface="Aller Light" pitchFamily="2" charset="0"/>
              </a:rPr>
              <a:t>What If Learning: Connecting Christian Faith and Teaching</a:t>
            </a:r>
            <a:endParaRPr lang="en-US" sz="1600" i="1" dirty="0">
              <a:solidFill>
                <a:srgbClr val="6C8444"/>
              </a:solidFill>
              <a:latin typeface="Aller Light"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p:cNvSpPr>
          <p:nvPr/>
        </p:nvSpPr>
        <p:spPr bwMode="auto">
          <a:xfrm>
            <a:off x="1403350" y="269875"/>
            <a:ext cx="7138988" cy="1143000"/>
          </a:xfrm>
          <a:prstGeom prst="rect">
            <a:avLst/>
          </a:prstGeom>
          <a:solidFill>
            <a:srgbClr val="DDD9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dirty="0" smtClean="0">
                <a:solidFill>
                  <a:srgbClr val="FF0000"/>
                </a:solidFill>
                <a:latin typeface="Calibri" pitchFamily="34" charset="0"/>
              </a:rPr>
              <a:t/>
            </a:r>
            <a:br>
              <a:rPr lang="en-US" sz="4000" b="1" dirty="0" smtClean="0">
                <a:solidFill>
                  <a:srgbClr val="FF0000"/>
                </a:solidFill>
                <a:latin typeface="Calibri" pitchFamily="34" charset="0"/>
              </a:rPr>
            </a:br>
            <a:r>
              <a:rPr lang="en-US" sz="4400" b="1" dirty="0" smtClean="0">
                <a:solidFill>
                  <a:srgbClr val="5B054B"/>
                </a:solidFill>
                <a:latin typeface="Calibri" pitchFamily="34" charset="0"/>
              </a:rPr>
              <a:t>Choosing Engagement</a:t>
            </a:r>
            <a:r>
              <a:rPr lang="en-US" sz="4000" dirty="0" smtClean="0">
                <a:latin typeface="Verdana" pitchFamily="34" charset="0"/>
              </a:rPr>
              <a:t/>
            </a:r>
            <a:br>
              <a:rPr lang="en-US" sz="4000" dirty="0" smtClean="0">
                <a:latin typeface="Verdana" pitchFamily="34" charset="0"/>
              </a:rPr>
            </a:br>
            <a:endParaRPr lang="en-US" sz="4000" dirty="0">
              <a:latin typeface="Verdana" pitchFamily="34" charset="0"/>
            </a:endParaRPr>
          </a:p>
        </p:txBody>
      </p:sp>
      <p:sp>
        <p:nvSpPr>
          <p:cNvPr id="48133" name="Rectangle 2"/>
          <p:cNvSpPr>
            <a:spLocks noChangeArrowheads="1"/>
          </p:cNvSpPr>
          <p:nvPr/>
        </p:nvSpPr>
        <p:spPr bwMode="auto">
          <a:xfrm>
            <a:off x="1116013" y="1844675"/>
            <a:ext cx="7416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smtClean="0">
                <a:solidFill>
                  <a:srgbClr val="5B054B"/>
                </a:solidFill>
                <a:latin typeface="Calibri" pitchFamily="34" charset="0"/>
              </a:rPr>
              <a:t>Now think of ways in which learners could engage with this new way of seeing. What opportunities for participation do they have? </a:t>
            </a:r>
          </a:p>
          <a:p>
            <a:endParaRPr lang="en-US" sz="2800" dirty="0" smtClean="0">
              <a:solidFill>
                <a:srgbClr val="5B054B"/>
              </a:solidFill>
              <a:latin typeface="Calibri" pitchFamily="34" charset="0"/>
            </a:endParaRPr>
          </a:p>
          <a:p>
            <a:r>
              <a:rPr lang="en-US" sz="2800" dirty="0" smtClean="0">
                <a:solidFill>
                  <a:srgbClr val="5B054B"/>
                </a:solidFill>
                <a:latin typeface="Calibri" pitchFamily="34" charset="0"/>
              </a:rPr>
              <a:t>If you need some ideas, </a:t>
            </a:r>
          </a:p>
          <a:p>
            <a:r>
              <a:rPr lang="en-US" sz="2800" dirty="0" smtClean="0">
                <a:solidFill>
                  <a:srgbClr val="5B054B"/>
                </a:solidFill>
                <a:latin typeface="Calibri" pitchFamily="34" charset="0"/>
              </a:rPr>
              <a:t>refer to</a:t>
            </a:r>
          </a:p>
          <a:p>
            <a:r>
              <a:rPr lang="en-US" sz="2400" i="1" dirty="0" smtClean="0">
                <a:solidFill>
                  <a:srgbClr val="898989"/>
                </a:solidFill>
                <a:latin typeface="Calibri" pitchFamily="34" charset="0"/>
                <a:hlinkClick r:id="rId4"/>
              </a:rPr>
              <a:t>Strategies for choosing </a:t>
            </a:r>
          </a:p>
          <a:p>
            <a:r>
              <a:rPr lang="en-US" sz="2400" i="1" dirty="0" smtClean="0">
                <a:solidFill>
                  <a:srgbClr val="898989"/>
                </a:solidFill>
                <a:latin typeface="Calibri" pitchFamily="34" charset="0"/>
                <a:hlinkClick r:id="rId4"/>
              </a:rPr>
              <a:t>engagement</a:t>
            </a:r>
            <a:endParaRPr lang="en-US" sz="2400" i="1" dirty="0">
              <a:solidFill>
                <a:srgbClr val="898989"/>
              </a:solidFill>
              <a:latin typeface="Calibri" pitchFamily="34" charset="0"/>
            </a:endParaRPr>
          </a:p>
        </p:txBody>
      </p:sp>
      <p:pic>
        <p:nvPicPr>
          <p:cNvPr id="48134" name="Picture 6" descr="ChooseEngagementWithBackground"/>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932363" y="2601913"/>
            <a:ext cx="4067175" cy="4067175"/>
          </a:xfrm>
          <a:prstGeom prst="rect">
            <a:avLst/>
          </a:prstGeom>
          <a:noFill/>
          <a:extLst>
            <a:ext uri="{909E8E84-426E-40DD-AFC4-6F175D3DCCD1}">
              <a14:hiddenFill xmlns:a14="http://schemas.microsoft.com/office/drawing/2010/main">
                <a:solidFill>
                  <a:srgbClr val="FFFFFF"/>
                </a:solidFill>
              </a14:hiddenFill>
            </a:ext>
          </a:extLst>
        </p:spPr>
      </p:pic>
      <p:sp>
        <p:nvSpPr>
          <p:cNvPr id="48136" name="Text Box 8"/>
          <p:cNvSpPr txBox="1">
            <a:spLocks noChangeArrowheads="1"/>
          </p:cNvSpPr>
          <p:nvPr/>
        </p:nvSpPr>
        <p:spPr bwMode="auto">
          <a:xfrm>
            <a:off x="3708400" y="652145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smtClean="0">
                <a:solidFill>
                  <a:srgbClr val="6C8444"/>
                </a:solidFill>
                <a:latin typeface="Aller Light" pitchFamily="2" charset="0"/>
              </a:rPr>
              <a:t>What If Learning: Connecting Christian Faith and Teaching</a:t>
            </a:r>
            <a:endParaRPr lang="en-US" sz="1600" i="1" dirty="0">
              <a:solidFill>
                <a:srgbClr val="6C8444"/>
              </a:solidFill>
              <a:latin typeface="Aller Light"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p:cNvSpPr>
          <p:nvPr/>
        </p:nvSpPr>
        <p:spPr bwMode="auto">
          <a:xfrm>
            <a:off x="1403350" y="269875"/>
            <a:ext cx="7138988" cy="1143000"/>
          </a:xfrm>
          <a:prstGeom prst="rect">
            <a:avLst/>
          </a:prstGeom>
          <a:solidFill>
            <a:srgbClr val="DDD9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dirty="0" smtClean="0">
                <a:solidFill>
                  <a:srgbClr val="FF0000"/>
                </a:solidFill>
                <a:latin typeface="Calibri" pitchFamily="34" charset="0"/>
              </a:rPr>
              <a:t/>
            </a:r>
            <a:br>
              <a:rPr lang="en-US" sz="4000" b="1" dirty="0" smtClean="0">
                <a:solidFill>
                  <a:srgbClr val="FF0000"/>
                </a:solidFill>
                <a:latin typeface="Calibri" pitchFamily="34" charset="0"/>
              </a:rPr>
            </a:br>
            <a:r>
              <a:rPr lang="en-US" sz="4400" b="1" dirty="0" smtClean="0">
                <a:solidFill>
                  <a:srgbClr val="5B054B"/>
                </a:solidFill>
                <a:latin typeface="Calibri" pitchFamily="34" charset="0"/>
              </a:rPr>
              <a:t>Reshaping Practice</a:t>
            </a:r>
            <a:r>
              <a:rPr lang="en-US" sz="4000" dirty="0" smtClean="0">
                <a:latin typeface="Verdana" pitchFamily="34" charset="0"/>
              </a:rPr>
              <a:t/>
            </a:r>
            <a:br>
              <a:rPr lang="en-US" sz="4000" dirty="0" smtClean="0">
                <a:latin typeface="Verdana" pitchFamily="34" charset="0"/>
              </a:rPr>
            </a:br>
            <a:endParaRPr lang="en-US" sz="4000" dirty="0">
              <a:latin typeface="Verdana" pitchFamily="34" charset="0"/>
            </a:endParaRPr>
          </a:p>
        </p:txBody>
      </p:sp>
      <p:sp>
        <p:nvSpPr>
          <p:cNvPr id="50181" name="Rectangle 2"/>
          <p:cNvSpPr>
            <a:spLocks noChangeArrowheads="1"/>
          </p:cNvSpPr>
          <p:nvPr/>
        </p:nvSpPr>
        <p:spPr bwMode="auto">
          <a:xfrm>
            <a:off x="1116013" y="1844675"/>
            <a:ext cx="7416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smtClean="0">
                <a:solidFill>
                  <a:srgbClr val="5B054B"/>
                </a:solidFill>
                <a:latin typeface="Calibri" pitchFamily="34" charset="0"/>
              </a:rPr>
              <a:t>What changes do you, as the teacher, need to make to your practice? Are there habits of the classroom that you need to change in the light of your new emphasis? </a:t>
            </a:r>
          </a:p>
          <a:p>
            <a:endParaRPr lang="en-US" sz="2800" dirty="0" smtClean="0">
              <a:solidFill>
                <a:srgbClr val="5B054B"/>
              </a:solidFill>
              <a:latin typeface="Calibri" pitchFamily="34" charset="0"/>
            </a:endParaRPr>
          </a:p>
          <a:p>
            <a:endParaRPr lang="en-US" sz="2800" dirty="0" smtClean="0">
              <a:solidFill>
                <a:srgbClr val="5B054B"/>
              </a:solidFill>
              <a:latin typeface="Calibri" pitchFamily="34" charset="0"/>
            </a:endParaRPr>
          </a:p>
          <a:p>
            <a:r>
              <a:rPr lang="en-US" sz="2800" dirty="0" smtClean="0">
                <a:solidFill>
                  <a:srgbClr val="5B054B"/>
                </a:solidFill>
                <a:latin typeface="Calibri" pitchFamily="34" charset="0"/>
              </a:rPr>
              <a:t>For some ideas, refer to</a:t>
            </a:r>
          </a:p>
          <a:p>
            <a:r>
              <a:rPr lang="en-US" sz="2400" i="1" dirty="0" smtClean="0">
                <a:solidFill>
                  <a:srgbClr val="898989"/>
                </a:solidFill>
                <a:latin typeface="Calibri" pitchFamily="34" charset="0"/>
                <a:hlinkClick r:id="rId4"/>
              </a:rPr>
              <a:t>Strategies for reshaping practice</a:t>
            </a:r>
            <a:endParaRPr lang="en-US" sz="2400" i="1" dirty="0">
              <a:solidFill>
                <a:srgbClr val="898989"/>
              </a:solidFill>
              <a:latin typeface="Calibri" pitchFamily="34" charset="0"/>
            </a:endParaRPr>
          </a:p>
        </p:txBody>
      </p:sp>
      <p:pic>
        <p:nvPicPr>
          <p:cNvPr id="50183" name="Picture 7" descr="ReshapePracticeWithBackground"/>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64163" y="2852738"/>
            <a:ext cx="3636962" cy="3636962"/>
          </a:xfrm>
          <a:prstGeom prst="rect">
            <a:avLst/>
          </a:prstGeom>
          <a:noFill/>
          <a:extLst>
            <a:ext uri="{909E8E84-426E-40DD-AFC4-6F175D3DCCD1}">
              <a14:hiddenFill xmlns:a14="http://schemas.microsoft.com/office/drawing/2010/main">
                <a:solidFill>
                  <a:srgbClr val="FFFFFF"/>
                </a:solidFill>
              </a14:hiddenFill>
            </a:ext>
          </a:extLst>
        </p:spPr>
      </p:pic>
      <p:sp>
        <p:nvSpPr>
          <p:cNvPr id="50184" name="Text Box 8"/>
          <p:cNvSpPr txBox="1">
            <a:spLocks noChangeArrowheads="1"/>
          </p:cNvSpPr>
          <p:nvPr/>
        </p:nvSpPr>
        <p:spPr bwMode="auto">
          <a:xfrm>
            <a:off x="3708400" y="652145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smtClean="0">
                <a:solidFill>
                  <a:srgbClr val="6C8444"/>
                </a:solidFill>
                <a:latin typeface="Aller Light" pitchFamily="2" charset="0"/>
              </a:rPr>
              <a:t>What If Learning: Connecting Christian Faith and Teaching</a:t>
            </a:r>
            <a:endParaRPr lang="en-US" sz="1600" i="1" dirty="0">
              <a:solidFill>
                <a:srgbClr val="6C8444"/>
              </a:solidFill>
              <a:latin typeface="Aller Light"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973</TotalTime>
  <Words>1487</Words>
  <Application>Microsoft Office PowerPoint</Application>
  <PresentationFormat>Bildschirmpräsentation (4:3)</PresentationFormat>
  <Paragraphs>100</Paragraphs>
  <Slides>9</Slides>
  <Notes>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Aller Light</vt:lpstr>
      <vt:lpstr>Verdana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if teaching</dc:title>
  <dc:creator>Margaret Cooling</dc:creator>
  <cp:lastModifiedBy>Steve Kline</cp:lastModifiedBy>
  <cp:revision>115</cp:revision>
  <dcterms:created xsi:type="dcterms:W3CDTF">2011-01-11T16:09:30Z</dcterms:created>
  <dcterms:modified xsi:type="dcterms:W3CDTF">2012-06-08T12:42:39Z</dcterms:modified>
</cp:coreProperties>
</file>