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4"/>
  </p:notesMasterIdLst>
  <p:handoutMasterIdLst>
    <p:handoutMasterId r:id="rId15"/>
  </p:handout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Lst>
  <p:sldSz cx="9144000" cy="6858000" type="screen4x3"/>
  <p:notesSz cx="6858000" cy="97139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886"/>
    <a:srgbClr val="B1BE86"/>
    <a:srgbClr val="BADCE8"/>
    <a:srgbClr val="660066"/>
    <a:srgbClr val="6C8444"/>
    <a:srgbClr val="A5450F"/>
    <a:srgbClr val="D4CFE7"/>
    <a:srgbClr val="B1A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2738" autoAdjust="0"/>
  </p:normalViewPr>
  <p:slideViewPr>
    <p:cSldViewPr>
      <p:cViewPr>
        <p:scale>
          <a:sx n="100" d="100"/>
          <a:sy n="100" d="100"/>
        </p:scale>
        <p:origin x="-294" y="7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E55815-8F13-4915-B67F-12DC08F5AE09}" type="datetimeFigureOut">
              <a:rPr lang="en-GB"/>
              <a:pPr>
                <a:defRPr/>
              </a:pPr>
              <a:t>08/06/2012</a:t>
            </a:fld>
            <a:endParaRPr lang="en-GB" dirty="0"/>
          </a:p>
        </p:txBody>
      </p:sp>
      <p:sp>
        <p:nvSpPr>
          <p:cNvPr id="4" name="Footer Placeholder 3"/>
          <p:cNvSpPr>
            <a:spLocks noGrp="1"/>
          </p:cNvSpPr>
          <p:nvPr>
            <p:ph type="ftr" sz="quarter" idx="2"/>
          </p:nvPr>
        </p:nvSpPr>
        <p:spPr>
          <a:xfrm>
            <a:off x="0" y="9226550"/>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9226550"/>
            <a:ext cx="2971800" cy="4857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E9618D8-FA24-4CFB-A2BC-AF157020E89A}" type="slidenum">
              <a:rPr lang="en-GB"/>
              <a:pPr>
                <a:defRPr/>
              </a:pPr>
              <a:t>‹Nr.›</a:t>
            </a:fld>
            <a:endParaRPr lang="en-GB" dirty="0"/>
          </a:p>
        </p:txBody>
      </p:sp>
    </p:spTree>
    <p:extLst>
      <p:ext uri="{BB962C8B-B14F-4D97-AF65-F5344CB8AC3E}">
        <p14:creationId xmlns:p14="http://schemas.microsoft.com/office/powerpoint/2010/main" val="203711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330EFB-EF10-4869-B60A-F79B8AE60539}" type="datetimeFigureOut">
              <a:rPr lang="en-GB"/>
              <a:pPr>
                <a:defRPr/>
              </a:pPr>
              <a:t>08/06/2012</a:t>
            </a:fld>
            <a:endParaRPr lang="en-GB" dirty="0"/>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614863"/>
            <a:ext cx="5486400" cy="43703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226550"/>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9226550"/>
            <a:ext cx="2971800" cy="4857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94A063-52D0-4F7C-82C0-5DC78AA80CC9}" type="slidenum">
              <a:rPr lang="en-GB"/>
              <a:pPr>
                <a:defRPr/>
              </a:pPr>
              <a:t>‹Nr.›</a:t>
            </a:fld>
            <a:endParaRPr lang="en-GB" dirty="0"/>
          </a:p>
        </p:txBody>
      </p:sp>
    </p:spTree>
    <p:extLst>
      <p:ext uri="{BB962C8B-B14F-4D97-AF65-F5344CB8AC3E}">
        <p14:creationId xmlns:p14="http://schemas.microsoft.com/office/powerpoint/2010/main" val="3196989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smtClean="0"/>
              <a:t>Title slide</a:t>
            </a:r>
            <a:r>
              <a:rPr lang="en-GB"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When we plan a meal, we take care about how food is presented as well as creating a welcoming atmosphere and cooking good food.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We can understand this analogy in terms of the three aspects of school life: the food equates to curriculum content, hospitality relates to ethos, and how a meal is presented and experienced relates to pedagogy (teaching and learning). We do not take</a:t>
            </a:r>
            <a:r>
              <a:rPr lang="en-US" baseline="0" noProof="0" dirty="0" smtClean="0"/>
              <a:t> the time and effort</a:t>
            </a:r>
            <a:r>
              <a:rPr lang="en-US" noProof="0" dirty="0" smtClean="0"/>
              <a:t> to cook a wonderful meal and make people feel welcome, and then neglect how we present the food. We would lay down an attractive tablecloth, light candles, and fold the napkins.</a:t>
            </a:r>
          </a:p>
          <a:p>
            <a:endParaRPr lang="en-US" noProof="0" dirty="0" smtClean="0"/>
          </a:p>
          <a:p>
            <a:r>
              <a:rPr lang="en-US" noProof="0" dirty="0" smtClean="0"/>
              <a:t>In this approach, we will be looking at the third aspect, the way teaching and learning is experienced.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Teaching and learning is not about delivering the content of Christianity; it is about providing a Christian framework for learning, the thinking and values context in which teaching and learning takes place.</a:t>
            </a:r>
          </a:p>
          <a:p>
            <a:endParaRPr lang="en-US" b="1" noProof="0" dirty="0" smtClean="0"/>
          </a:p>
          <a:p>
            <a:r>
              <a:rPr lang="en-US" b="1" noProof="0" dirty="0" smtClean="0"/>
              <a:t>Trainers:</a:t>
            </a:r>
            <a:r>
              <a:rPr lang="en-US" noProof="0" dirty="0" smtClean="0"/>
              <a:t> </a:t>
            </a:r>
            <a:r>
              <a:rPr lang="en-US" i="1" noProof="0" dirty="0" smtClean="0"/>
              <a:t>you may wish to use the analogy of </a:t>
            </a:r>
            <a:r>
              <a:rPr lang="en-US" i="1" noProof="0" smtClean="0"/>
              <a:t>a </a:t>
            </a:r>
            <a:r>
              <a:rPr lang="en-US" i="1" noProof="0" smtClean="0"/>
              <a:t>Jell-O mold</a:t>
            </a:r>
            <a:r>
              <a:rPr lang="en-US" i="1" noProof="0" dirty="0" smtClean="0"/>
              <a:t>. When you see the</a:t>
            </a:r>
            <a:r>
              <a:rPr lang="en-US" i="1" baseline="0" noProof="0" dirty="0" smtClean="0"/>
              <a:t> dessert, </a:t>
            </a:r>
            <a:r>
              <a:rPr lang="en-US" i="1" noProof="0" dirty="0" smtClean="0"/>
              <a:t>you do not see the mold, but the mold has profoundly shaped the gelatin. In a similar way, the pedagogy developed on this site is not always “visibly”</a:t>
            </a:r>
            <a:r>
              <a:rPr lang="en-US" i="1" baseline="0" noProof="0" dirty="0" smtClean="0"/>
              <a:t> C</a:t>
            </a:r>
            <a:r>
              <a:rPr lang="en-US" i="1" noProof="0" dirty="0" smtClean="0"/>
              <a:t>hristian, but it is profoundly shaped by the Christian faith. Be careful to point out that Christian faith does not rigidly shape pedagogy; like a gelatin</a:t>
            </a:r>
            <a:r>
              <a:rPr lang="en-US" i="1" baseline="0" noProof="0" dirty="0" smtClean="0"/>
              <a:t> </a:t>
            </a:r>
            <a:r>
              <a:rPr lang="en-US" i="1" noProof="0" dirty="0" smtClean="0"/>
              <a:t>mold ,the process is much more fluid and creative.</a:t>
            </a:r>
            <a:endParaRPr lang="en-US" noProof="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For the trainer: </a:t>
            </a:r>
            <a:r>
              <a:rPr lang="en-US" i="1" smtClean="0"/>
              <a:t>The three aspects of school life are likened to three types of chocolate cake in this presentation. If you can provide the different types of cakes as an, illustration this will make your course even more popular.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Let’s be clear about it, chocolate frosting is nice! </a:t>
            </a:r>
          </a:p>
          <a:p>
            <a:endParaRPr lang="en-US" smtClean="0"/>
          </a:p>
          <a:p>
            <a:r>
              <a:rPr lang="en-US" smtClean="0"/>
              <a:t>Church schools have done pioneering work on ethos and values. Some schools are impressive, having created an almost tangible atmosphere that permeates the whole school and provides a deeply caring context for students and staff. This caring Christian ethos is often what attracts parents and creates a place for students and staff to flourish.</a:t>
            </a:r>
          </a:p>
          <a:p>
            <a:endParaRPr lang="en-US" smtClean="0"/>
          </a:p>
          <a:p>
            <a:r>
              <a:rPr lang="en-US" smtClean="0"/>
              <a:t>But Christianity should go deeper; it does not have to sit on top of a basically secular curriculum like frosting on a cake. There is nothing wrong with chocolate frosting—frosting is nice—but a cake can be chocolate through and through.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smtClean="0"/>
              <a:t>Activity:</a:t>
            </a:r>
            <a:r>
              <a:rPr lang="en-US" i="1" smtClean="0"/>
              <a:t>  Ask participants to imagine their school as a person. How would someone describe the personality of that person?</a:t>
            </a:r>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Can a Christian school be like a chocolate cake that has chocolate layers as well as chocolate frosting? Faith affects </a:t>
            </a:r>
            <a:r>
              <a:rPr lang="en-US" u="sng" smtClean="0"/>
              <a:t>what</a:t>
            </a:r>
            <a:r>
              <a:rPr lang="en-US" smtClean="0"/>
              <a:t> we teach, changing the content as well as the ethos. This is usually acknowledged in Bible and religion classes, but it can also be true of other subjects. For example, the translation of the Bible into English or other languages may become part of a world history unit. Christian poetry may feature in English class. A Christian view of ecology might become part of geography. Faith affects the content of the curriculum when staff and students can engage with issues of faith and values in any subject. That is when the chocolate starts to get into the cake.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smtClean="0"/>
              <a:t>Activity:  </a:t>
            </a:r>
            <a:r>
              <a:rPr lang="en-US" i="1" smtClean="0"/>
              <a:t>ask participants if they have any examples where faith affects the content of subjects other than RE.</a:t>
            </a:r>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 about teaching and learning? Does Christianity have anything to say about that? Can we have “triple chocolate cake,” where Christianity influences the ethos, the content of the curriculum, AND the teaching and learning?</a:t>
            </a:r>
          </a:p>
          <a:p>
            <a:endParaRPr lang="en-US" dirty="0" smtClean="0"/>
          </a:p>
          <a:p>
            <a:r>
              <a:rPr lang="en-US" dirty="0" smtClean="0"/>
              <a:t>The “What If Learning” approach developed on this website looks at how faith affects pedagogy: teaching and learning and how we experience teaching and learning as a whole.</a:t>
            </a:r>
          </a:p>
          <a:p>
            <a:endParaRPr lang="en-US" dirty="0" smtClean="0"/>
          </a:p>
          <a:p>
            <a:r>
              <a:rPr lang="en-US" dirty="0" smtClean="0"/>
              <a:t>For example, a teacher could use slow and varied methods of reading a text to encourage loving attention as an expression of respect (http://www.whatiflearning.com/examples/98-loving-texts).</a:t>
            </a:r>
          </a:p>
          <a:p>
            <a:endParaRPr lang="en-US" dirty="0" smtClean="0"/>
          </a:p>
          <a:p>
            <a:r>
              <a:rPr lang="en-US" dirty="0" smtClean="0"/>
              <a:t>Storytelling could be used in math when learning about pie charts, showing how math can be used to bring about change. The teacher could tell the story of how Florence Nightingale used pie charts to give her facts and figures impact and bring about the reform of hospitals (http://www.whatiflearning.com/examples/62-pie-charts-and-truth). Math skills can be demonstrated and practiced using significant information: for example students can learn percentages using bananas or coffee, exploring what percentage goes to the grower (http://www.whatiflearning.com/examples/33-math-and-justice).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Pedagogy is not often connected to faith, but it needs to be considered if we want Christian faith and values to be integrated across our schools. It deals not only with how we teach but also with teaching and learning as a whole—how all the parts fit together, for the whole is greater than the sum of the parts. If we are not careful, our approach to teaching and learning can create lessons that send messages we don’t intend.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Ethos, curriculum, and pedagogy work together and interact. There are no walls between them, which is why some of our examples overlap with ethos and content.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A8B1B3-C1E6-4D1C-B98F-A65332798FCC}"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7B2301-2288-47D7-8BD3-FC6291CA8D8C}" type="slidenum">
              <a:rPr lang="en-GB"/>
              <a:pPr>
                <a:defRPr/>
              </a:pPr>
              <a:t>‹Nr.›</a:t>
            </a:fld>
            <a:endParaRPr lang="en-GB" dirty="0"/>
          </a:p>
        </p:txBody>
      </p:sp>
    </p:spTree>
    <p:extLst>
      <p:ext uri="{BB962C8B-B14F-4D97-AF65-F5344CB8AC3E}">
        <p14:creationId xmlns:p14="http://schemas.microsoft.com/office/powerpoint/2010/main" val="220449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CCD27F1-B9DB-471A-AA47-9186AC1AC413}"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EF76C7-A12D-4A71-9DEE-9B3AE2B3BA26}" type="slidenum">
              <a:rPr lang="en-GB"/>
              <a:pPr>
                <a:defRPr/>
              </a:pPr>
              <a:t>‹Nr.›</a:t>
            </a:fld>
            <a:endParaRPr lang="en-GB" dirty="0"/>
          </a:p>
        </p:txBody>
      </p:sp>
    </p:spTree>
    <p:extLst>
      <p:ext uri="{BB962C8B-B14F-4D97-AF65-F5344CB8AC3E}">
        <p14:creationId xmlns:p14="http://schemas.microsoft.com/office/powerpoint/2010/main" val="151736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BD116A-7C23-482A-9ED1-86CD4E8A0120}"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6964DDC-4A3F-46EB-AB18-5B9D5B0D4457}" type="slidenum">
              <a:rPr lang="en-GB"/>
              <a:pPr>
                <a:defRPr/>
              </a:pPr>
              <a:t>‹Nr.›</a:t>
            </a:fld>
            <a:endParaRPr lang="en-GB" dirty="0"/>
          </a:p>
        </p:txBody>
      </p:sp>
    </p:spTree>
    <p:extLst>
      <p:ext uri="{BB962C8B-B14F-4D97-AF65-F5344CB8AC3E}">
        <p14:creationId xmlns:p14="http://schemas.microsoft.com/office/powerpoint/2010/main" val="372704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6DAC79-DED6-4D93-A8DF-000C23AA04EA}"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C30E627-5FE3-40EF-8DEC-8F89C60E7962}" type="slidenum">
              <a:rPr lang="en-GB"/>
              <a:pPr>
                <a:defRPr/>
              </a:pPr>
              <a:t>‹Nr.›</a:t>
            </a:fld>
            <a:endParaRPr lang="en-GB" dirty="0"/>
          </a:p>
        </p:txBody>
      </p:sp>
    </p:spTree>
    <p:extLst>
      <p:ext uri="{BB962C8B-B14F-4D97-AF65-F5344CB8AC3E}">
        <p14:creationId xmlns:p14="http://schemas.microsoft.com/office/powerpoint/2010/main" val="72884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9BB934-9936-40F9-8815-6BCB71921BDF}"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331271-F035-430A-902B-9F5A00B14552}" type="slidenum">
              <a:rPr lang="en-GB"/>
              <a:pPr>
                <a:defRPr/>
              </a:pPr>
              <a:t>‹Nr.›</a:t>
            </a:fld>
            <a:endParaRPr lang="en-GB" dirty="0"/>
          </a:p>
        </p:txBody>
      </p:sp>
    </p:spTree>
    <p:extLst>
      <p:ext uri="{BB962C8B-B14F-4D97-AF65-F5344CB8AC3E}">
        <p14:creationId xmlns:p14="http://schemas.microsoft.com/office/powerpoint/2010/main" val="122852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633AD0A-BD63-4A72-B57C-46A4CF09FCD7}" type="datetimeFigureOut">
              <a:rPr lang="en-GB"/>
              <a:pPr>
                <a:defRPr/>
              </a:pPr>
              <a:t>08/06/2012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E210B1A-84BF-4850-B3CC-9BAFABBE385F}" type="slidenum">
              <a:rPr lang="en-GB"/>
              <a:pPr>
                <a:defRPr/>
              </a:pPr>
              <a:t>‹Nr.›</a:t>
            </a:fld>
            <a:endParaRPr lang="en-GB" dirty="0"/>
          </a:p>
        </p:txBody>
      </p:sp>
    </p:spTree>
    <p:extLst>
      <p:ext uri="{BB962C8B-B14F-4D97-AF65-F5344CB8AC3E}">
        <p14:creationId xmlns:p14="http://schemas.microsoft.com/office/powerpoint/2010/main" val="372755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2793489-80F0-4F4F-98B1-942E624EF7A0}" type="datetimeFigureOut">
              <a:rPr lang="en-GB"/>
              <a:pPr>
                <a:defRPr/>
              </a:pPr>
              <a:t>08/06/2012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20E02A9-5640-4DAB-ADF1-0661DB120306}" type="slidenum">
              <a:rPr lang="en-GB"/>
              <a:pPr>
                <a:defRPr/>
              </a:pPr>
              <a:t>‹Nr.›</a:t>
            </a:fld>
            <a:endParaRPr lang="en-GB" dirty="0"/>
          </a:p>
        </p:txBody>
      </p:sp>
    </p:spTree>
    <p:extLst>
      <p:ext uri="{BB962C8B-B14F-4D97-AF65-F5344CB8AC3E}">
        <p14:creationId xmlns:p14="http://schemas.microsoft.com/office/powerpoint/2010/main" val="336154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FA48B5E-FFD6-4B79-AD5C-4D31D5CD2EF9}" type="datetimeFigureOut">
              <a:rPr lang="en-GB"/>
              <a:pPr>
                <a:defRPr/>
              </a:pPr>
              <a:t>08/06/2012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BC7A2EA-2008-451B-B9D7-346C8D7DAFE9}" type="slidenum">
              <a:rPr lang="en-GB"/>
              <a:pPr>
                <a:defRPr/>
              </a:pPr>
              <a:t>‹Nr.›</a:t>
            </a:fld>
            <a:endParaRPr lang="en-GB" dirty="0"/>
          </a:p>
        </p:txBody>
      </p:sp>
    </p:spTree>
    <p:extLst>
      <p:ext uri="{BB962C8B-B14F-4D97-AF65-F5344CB8AC3E}">
        <p14:creationId xmlns:p14="http://schemas.microsoft.com/office/powerpoint/2010/main" val="49355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8B3F6-B9DB-450C-946C-CDE469A75DF7}" type="datetimeFigureOut">
              <a:rPr lang="en-GB"/>
              <a:pPr>
                <a:defRPr/>
              </a:pPr>
              <a:t>08/06/2012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C730488-6EFD-41D3-89F9-B8E56FAD0709}" type="slidenum">
              <a:rPr lang="en-GB"/>
              <a:pPr>
                <a:defRPr/>
              </a:pPr>
              <a:t>‹Nr.›</a:t>
            </a:fld>
            <a:endParaRPr lang="en-GB" dirty="0"/>
          </a:p>
        </p:txBody>
      </p:sp>
    </p:spTree>
    <p:extLst>
      <p:ext uri="{BB962C8B-B14F-4D97-AF65-F5344CB8AC3E}">
        <p14:creationId xmlns:p14="http://schemas.microsoft.com/office/powerpoint/2010/main" val="7924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1EBE7D-C5F6-42D8-A9EB-4F6F73F1EFBC}" type="datetimeFigureOut">
              <a:rPr lang="en-GB"/>
              <a:pPr>
                <a:defRPr/>
              </a:pPr>
              <a:t>08/06/2012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E5CC84-5911-43BF-A426-64BC58CB1C92}" type="slidenum">
              <a:rPr lang="en-GB"/>
              <a:pPr>
                <a:defRPr/>
              </a:pPr>
              <a:t>‹Nr.›</a:t>
            </a:fld>
            <a:endParaRPr lang="en-GB" dirty="0"/>
          </a:p>
        </p:txBody>
      </p:sp>
    </p:spTree>
    <p:extLst>
      <p:ext uri="{BB962C8B-B14F-4D97-AF65-F5344CB8AC3E}">
        <p14:creationId xmlns:p14="http://schemas.microsoft.com/office/powerpoint/2010/main" val="361878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A6DD49-0D9F-40C8-ABD4-3F7E4616CE38}" type="datetimeFigureOut">
              <a:rPr lang="en-GB"/>
              <a:pPr>
                <a:defRPr/>
              </a:pPr>
              <a:t>08/06/2012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9B2728E-D4DA-41DF-8FC2-6756FF2BD514}" type="slidenum">
              <a:rPr lang="en-GB"/>
              <a:pPr>
                <a:defRPr/>
              </a:pPr>
              <a:t>‹Nr.›</a:t>
            </a:fld>
            <a:endParaRPr lang="en-GB" dirty="0"/>
          </a:p>
        </p:txBody>
      </p:sp>
    </p:spTree>
    <p:extLst>
      <p:ext uri="{BB962C8B-B14F-4D97-AF65-F5344CB8AC3E}">
        <p14:creationId xmlns:p14="http://schemas.microsoft.com/office/powerpoint/2010/main" val="157922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2628AC-8BD4-43D5-935A-1BA58CDC0A96}" type="datetimeFigureOut">
              <a:rPr lang="en-GB"/>
              <a:pPr>
                <a:defRPr/>
              </a:pPr>
              <a:t>08/06/2012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99D4B9-F8E6-416C-BD35-0A3B8A75B6DD}"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65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
        <p:nvSpPr>
          <p:cNvPr id="2052" name="Title 1"/>
          <p:cNvSpPr>
            <a:spLocks/>
          </p:cNvSpPr>
          <p:nvPr/>
        </p:nvSpPr>
        <p:spPr bwMode="auto">
          <a:xfrm>
            <a:off x="1116013" y="404813"/>
            <a:ext cx="7005637" cy="2344737"/>
          </a:xfrm>
          <a:prstGeom prst="rect">
            <a:avLst/>
          </a:prstGeom>
          <a:noFill/>
          <a:ln>
            <a:noFill/>
          </a:ln>
          <a:extLst>
            <a:ext uri="{909E8E84-426E-40DD-AFC4-6F175D3DCCD1}">
              <a14:hiddenFill xmlns:a14="http://schemas.microsoft.com/office/drawing/2010/main">
                <a:solidFill>
                  <a:srgbClr val="DDD9C3"/>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5400" b="1">
                <a:solidFill>
                  <a:srgbClr val="660066"/>
                </a:solidFill>
                <a:latin typeface="Calibri" pitchFamily="34" charset="0"/>
              </a:rPr>
              <a:t>Faith, </a:t>
            </a:r>
            <a:br>
              <a:rPr lang="en-US" sz="5400" b="1">
                <a:solidFill>
                  <a:srgbClr val="660066"/>
                </a:solidFill>
                <a:latin typeface="Calibri" pitchFamily="34" charset="0"/>
              </a:rPr>
            </a:br>
            <a:r>
              <a:rPr lang="en-US" sz="5400" b="1">
                <a:solidFill>
                  <a:srgbClr val="660066"/>
                </a:solidFill>
                <a:latin typeface="Calibri" pitchFamily="34" charset="0"/>
              </a:rPr>
              <a:t>Schools, </a:t>
            </a:r>
            <a:br>
              <a:rPr lang="en-US" sz="5400" b="1">
                <a:solidFill>
                  <a:srgbClr val="660066"/>
                </a:solidFill>
                <a:latin typeface="Calibri" pitchFamily="34" charset="0"/>
              </a:rPr>
            </a:br>
            <a:r>
              <a:rPr lang="en-US" sz="5400" b="1">
                <a:solidFill>
                  <a:srgbClr val="660066"/>
                </a:solidFill>
                <a:latin typeface="Calibri" pitchFamily="34" charset="0"/>
              </a:rPr>
              <a:t>and</a:t>
            </a:r>
          </a:p>
        </p:txBody>
      </p:sp>
      <p:sp>
        <p:nvSpPr>
          <p:cNvPr id="2053" name="Rectangle 7"/>
          <p:cNvSpPr>
            <a:spLocks noChangeArrowheads="1"/>
          </p:cNvSpPr>
          <p:nvPr/>
        </p:nvSpPr>
        <p:spPr bwMode="auto">
          <a:xfrm>
            <a:off x="3997325" y="5300663"/>
            <a:ext cx="5111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5400" b="1">
                <a:solidFill>
                  <a:srgbClr val="660066"/>
                </a:solidFill>
                <a:latin typeface="Calibri" pitchFamily="34" charset="0"/>
              </a:rPr>
              <a:t>Chocolate Cake</a:t>
            </a:r>
          </a:p>
        </p:txBody>
      </p:sp>
      <p:pic>
        <p:nvPicPr>
          <p:cNvPr id="2054" name="Picture 8" descr="Cake1WithBackground"/>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32138" y="333375"/>
            <a:ext cx="615632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1116013" y="188913"/>
            <a:ext cx="79200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200" b="1" dirty="0" smtClean="0">
                <a:solidFill>
                  <a:srgbClr val="660066"/>
                </a:solidFill>
                <a:latin typeface="Calibri" pitchFamily="34" charset="0"/>
              </a:rPr>
              <a:t>How Does Pedagogy Work with </a:t>
            </a:r>
          </a:p>
          <a:p>
            <a:pPr algn="ctr"/>
            <a:r>
              <a:rPr lang="en-US" sz="4200" b="1" dirty="0" smtClean="0">
                <a:solidFill>
                  <a:srgbClr val="660066"/>
                </a:solidFill>
                <a:latin typeface="Calibri" pitchFamily="34" charset="0"/>
              </a:rPr>
              <a:t>Ethos and Curriculum Content?</a:t>
            </a:r>
            <a:endParaRPr lang="en-US" sz="4200" b="1" dirty="0">
              <a:solidFill>
                <a:srgbClr val="660066"/>
              </a:solidFill>
              <a:latin typeface="Calibri" pitchFamily="34" charset="0"/>
            </a:endParaRPr>
          </a:p>
        </p:txBody>
      </p:sp>
      <p:sp>
        <p:nvSpPr>
          <p:cNvPr id="11268" name="TextBox 2"/>
          <p:cNvSpPr txBox="1">
            <a:spLocks noChangeArrowheads="1"/>
          </p:cNvSpPr>
          <p:nvPr/>
        </p:nvSpPr>
        <p:spPr bwMode="auto">
          <a:xfrm>
            <a:off x="1295400" y="5229225"/>
            <a:ext cx="7561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dirty="0">
                <a:solidFill>
                  <a:srgbClr val="660066"/>
                </a:solidFill>
                <a:latin typeface="Calibri" pitchFamily="34" charset="0"/>
              </a:rPr>
              <a:t>An </a:t>
            </a:r>
            <a:r>
              <a:rPr lang="en-US" sz="2800" dirty="0" smtClean="0">
                <a:solidFill>
                  <a:srgbClr val="660066"/>
                </a:solidFill>
                <a:latin typeface="Calibri" pitchFamily="34" charset="0"/>
              </a:rPr>
              <a:t>analogy</a:t>
            </a:r>
            <a:r>
              <a:rPr lang="en-GB" sz="2800" dirty="0" smtClean="0">
                <a:solidFill>
                  <a:srgbClr val="660066"/>
                </a:solidFill>
                <a:latin typeface="Calibri" pitchFamily="34" charset="0"/>
              </a:rPr>
              <a:t> </a:t>
            </a:r>
            <a:r>
              <a:rPr lang="en-GB" sz="2800" dirty="0">
                <a:solidFill>
                  <a:srgbClr val="660066"/>
                </a:solidFill>
                <a:latin typeface="Calibri" pitchFamily="34" charset="0"/>
              </a:rPr>
              <a:t>of the way in which the three aspects of a school work together might be a meal.</a:t>
            </a:r>
          </a:p>
        </p:txBody>
      </p:sp>
      <p:pic>
        <p:nvPicPr>
          <p:cNvPr id="11269" name="Picture 6" descr="iStock_000016442030X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773238"/>
            <a:ext cx="460851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7"/>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1116013" y="733425"/>
            <a:ext cx="7777162"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smtClean="0">
                <a:solidFill>
                  <a:srgbClr val="660066"/>
                </a:solidFill>
                <a:latin typeface="Calibri" pitchFamily="34" charset="0"/>
              </a:rPr>
              <a:t>When we invite someone to a meal, we pay attention to the  content of the meal. </a:t>
            </a:r>
          </a:p>
          <a:p>
            <a:r>
              <a:rPr lang="en-US" sz="2800" b="1" dirty="0" smtClean="0">
                <a:solidFill>
                  <a:srgbClr val="660066"/>
                </a:solidFill>
                <a:latin typeface="Calibri" pitchFamily="34" charset="0"/>
              </a:rPr>
              <a:t>(Curriculum content)</a:t>
            </a:r>
          </a:p>
          <a:p>
            <a:endParaRPr lang="en-US" sz="2800" b="1" dirty="0" smtClean="0">
              <a:solidFill>
                <a:srgbClr val="660066"/>
              </a:solidFill>
              <a:latin typeface="Calibri" pitchFamily="34" charset="0"/>
            </a:endParaRPr>
          </a:p>
          <a:p>
            <a:r>
              <a:rPr lang="en-US" sz="2800" dirty="0" smtClean="0">
                <a:solidFill>
                  <a:srgbClr val="660066"/>
                </a:solidFill>
                <a:latin typeface="Calibri" pitchFamily="34" charset="0"/>
              </a:rPr>
              <a:t>The meal takes place in a context of hospitality and friendship. </a:t>
            </a:r>
          </a:p>
          <a:p>
            <a:r>
              <a:rPr lang="en-US" sz="2800" b="1" dirty="0" smtClean="0">
                <a:solidFill>
                  <a:srgbClr val="660066"/>
                </a:solidFill>
                <a:latin typeface="Calibri" pitchFamily="34" charset="0"/>
              </a:rPr>
              <a:t>(Ethos)</a:t>
            </a:r>
          </a:p>
          <a:p>
            <a:endParaRPr lang="en-US" sz="2800" dirty="0" smtClean="0">
              <a:solidFill>
                <a:srgbClr val="660066"/>
              </a:solidFill>
              <a:latin typeface="Calibri" pitchFamily="34" charset="0"/>
            </a:endParaRPr>
          </a:p>
          <a:p>
            <a:r>
              <a:rPr lang="en-US" sz="2800" dirty="0" smtClean="0">
                <a:solidFill>
                  <a:srgbClr val="660066"/>
                </a:solidFill>
                <a:latin typeface="Calibri" pitchFamily="34" charset="0"/>
              </a:rPr>
              <a:t>Both of these can be undermined by paying no attention to how the meal is presented </a:t>
            </a:r>
          </a:p>
          <a:p>
            <a:r>
              <a:rPr lang="en-US" sz="2800" dirty="0" smtClean="0">
                <a:solidFill>
                  <a:srgbClr val="660066"/>
                </a:solidFill>
                <a:latin typeface="Calibri" pitchFamily="34" charset="0"/>
              </a:rPr>
              <a:t>and experienced as a whole. </a:t>
            </a:r>
          </a:p>
          <a:p>
            <a:r>
              <a:rPr lang="en-US" sz="2800" b="1" dirty="0" smtClean="0">
                <a:solidFill>
                  <a:srgbClr val="660066"/>
                </a:solidFill>
                <a:latin typeface="Calibri" pitchFamily="34" charset="0"/>
              </a:rPr>
              <a:t>(Pedagogy)</a:t>
            </a:r>
            <a:endParaRPr lang="en-US" sz="2800" b="1" dirty="0">
              <a:solidFill>
                <a:srgbClr val="660066"/>
              </a:solidFill>
              <a:latin typeface="Calibri" pitchFamily="34" charset="0"/>
            </a:endParaRPr>
          </a:p>
        </p:txBody>
      </p:sp>
      <p:sp>
        <p:nvSpPr>
          <p:cNvPr id="12292" name="Text Box 6"/>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65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1116013" y="1438275"/>
            <a:ext cx="48958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smtClean="0">
                <a:solidFill>
                  <a:srgbClr val="660066"/>
                </a:solidFill>
                <a:latin typeface="Calibri" pitchFamily="34" charset="0"/>
              </a:rPr>
              <a:t>Pedagogy involves paying attention to how the curriculum content is experienced through teaching and learning so that it complements the ethos and does not undermine it. </a:t>
            </a:r>
          </a:p>
          <a:p>
            <a:endParaRPr lang="en-US" sz="2800" dirty="0" smtClean="0">
              <a:solidFill>
                <a:srgbClr val="660066"/>
              </a:solidFill>
              <a:latin typeface="Calibri" pitchFamily="34" charset="0"/>
            </a:endParaRPr>
          </a:p>
          <a:p>
            <a:r>
              <a:rPr lang="en-US" sz="2800" dirty="0" smtClean="0">
                <a:solidFill>
                  <a:srgbClr val="660066"/>
                </a:solidFill>
                <a:latin typeface="Calibri" pitchFamily="34" charset="0"/>
              </a:rPr>
              <a:t>Pedagogy is what allows the content to fly.</a:t>
            </a:r>
            <a:endParaRPr lang="en-US" sz="2800" dirty="0">
              <a:solidFill>
                <a:srgbClr val="660066"/>
              </a:solidFill>
              <a:latin typeface="Calibri" pitchFamily="34" charset="0"/>
            </a:endParaRPr>
          </a:p>
        </p:txBody>
      </p:sp>
      <p:pic>
        <p:nvPicPr>
          <p:cNvPr id="13316" name="Picture 5" descr="1797-07-249 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0" y="1052513"/>
            <a:ext cx="307975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AI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594100"/>
            <a:ext cx="30591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7"/>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ChangeArrowheads="1"/>
          </p:cNvSpPr>
          <p:nvPr/>
        </p:nvSpPr>
        <p:spPr bwMode="auto">
          <a:xfrm>
            <a:off x="3203575" y="44450"/>
            <a:ext cx="3530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a:solidFill>
                  <a:srgbClr val="660066"/>
                </a:solidFill>
                <a:latin typeface="Calibri" pitchFamily="34" charset="0"/>
              </a:rPr>
              <a:t>Think Cake</a:t>
            </a:r>
            <a:r>
              <a:rPr lang="en-US" sz="5400" b="1">
                <a:solidFill>
                  <a:srgbClr val="660066"/>
                </a:solidFill>
              </a:rPr>
              <a:t>!</a:t>
            </a:r>
          </a:p>
        </p:txBody>
      </p:sp>
      <p:sp>
        <p:nvSpPr>
          <p:cNvPr id="3076" name="Rectangle 5"/>
          <p:cNvSpPr>
            <a:spLocks noChangeArrowheads="1"/>
          </p:cNvSpPr>
          <p:nvPr/>
        </p:nvSpPr>
        <p:spPr bwMode="auto">
          <a:xfrm>
            <a:off x="1116013" y="1341438"/>
            <a:ext cx="5256212"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660066"/>
                </a:solidFill>
                <a:latin typeface="Calibri" pitchFamily="34" charset="0"/>
              </a:rPr>
              <a:t>There is sponge cake with chocolate frosting.</a:t>
            </a:r>
          </a:p>
          <a:p>
            <a:endParaRPr lang="en-US" sz="2800">
              <a:solidFill>
                <a:srgbClr val="660066"/>
              </a:solidFill>
              <a:latin typeface="Calibri" pitchFamily="34" charset="0"/>
            </a:endParaRPr>
          </a:p>
          <a:p>
            <a:endParaRPr lang="en-US" sz="2800">
              <a:solidFill>
                <a:srgbClr val="660066"/>
              </a:solidFill>
              <a:latin typeface="Calibri" pitchFamily="34" charset="0"/>
            </a:endParaRPr>
          </a:p>
          <a:p>
            <a:r>
              <a:rPr lang="en-US" sz="2800">
                <a:solidFill>
                  <a:srgbClr val="660066"/>
                </a:solidFill>
                <a:latin typeface="Calibri" pitchFamily="34" charset="0"/>
              </a:rPr>
              <a:t>There is chocolate cake </a:t>
            </a:r>
            <a:br>
              <a:rPr lang="en-US" sz="2800">
                <a:solidFill>
                  <a:srgbClr val="660066"/>
                </a:solidFill>
                <a:latin typeface="Calibri" pitchFamily="34" charset="0"/>
              </a:rPr>
            </a:br>
            <a:r>
              <a:rPr lang="en-US" sz="2800">
                <a:solidFill>
                  <a:srgbClr val="660066"/>
                </a:solidFill>
                <a:latin typeface="Calibri" pitchFamily="34" charset="0"/>
              </a:rPr>
              <a:t>with chocolate frosting and</a:t>
            </a:r>
            <a:br>
              <a:rPr lang="en-US" sz="2800">
                <a:solidFill>
                  <a:srgbClr val="660066"/>
                </a:solidFill>
                <a:latin typeface="Calibri" pitchFamily="34" charset="0"/>
              </a:rPr>
            </a:br>
            <a:r>
              <a:rPr lang="en-US" sz="2800">
                <a:solidFill>
                  <a:srgbClr val="660066"/>
                </a:solidFill>
                <a:latin typeface="Calibri" pitchFamily="34" charset="0"/>
              </a:rPr>
              <a:t>vanilla filling.</a:t>
            </a:r>
          </a:p>
          <a:p>
            <a:endParaRPr lang="en-US" sz="2800">
              <a:solidFill>
                <a:srgbClr val="660066"/>
              </a:solidFill>
              <a:latin typeface="Calibri" pitchFamily="34" charset="0"/>
            </a:endParaRPr>
          </a:p>
          <a:p>
            <a:endParaRPr lang="en-US" sz="2800">
              <a:solidFill>
                <a:srgbClr val="660066"/>
              </a:solidFill>
              <a:latin typeface="Calibri" pitchFamily="34" charset="0"/>
            </a:endParaRPr>
          </a:p>
          <a:p>
            <a:r>
              <a:rPr lang="en-US" sz="2800">
                <a:solidFill>
                  <a:srgbClr val="660066"/>
                </a:solidFill>
                <a:latin typeface="Calibri" pitchFamily="34" charset="0"/>
              </a:rPr>
              <a:t>Then there is triple chocolate cake:</a:t>
            </a:r>
          </a:p>
          <a:p>
            <a:r>
              <a:rPr lang="en-US" sz="2800">
                <a:solidFill>
                  <a:srgbClr val="660066"/>
                </a:solidFill>
                <a:latin typeface="Calibri" pitchFamily="34" charset="0"/>
              </a:rPr>
              <a:t>chocolate through and through.</a:t>
            </a:r>
          </a:p>
        </p:txBody>
      </p:sp>
      <p:grpSp>
        <p:nvGrpSpPr>
          <p:cNvPr id="3077" name="Group 9"/>
          <p:cNvGrpSpPr>
            <a:grpSpLocks/>
          </p:cNvGrpSpPr>
          <p:nvPr/>
        </p:nvGrpSpPr>
        <p:grpSpPr bwMode="auto">
          <a:xfrm>
            <a:off x="6516688" y="908050"/>
            <a:ext cx="2411412" cy="5675313"/>
            <a:chOff x="4241" y="626"/>
            <a:chExt cx="1519" cy="3575"/>
          </a:xfrm>
        </p:grpSpPr>
        <p:pic>
          <p:nvPicPr>
            <p:cNvPr id="3079" name="Picture 6" descr="Cake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41" y="1797"/>
              <a:ext cx="1519"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Cake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 y="626"/>
              <a:ext cx="1474"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Cake1"/>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41" y="2965"/>
              <a:ext cx="1519"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 Box 11"/>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ChangeArrowheads="1"/>
          </p:cNvSpPr>
          <p:nvPr/>
        </p:nvSpPr>
        <p:spPr bwMode="auto">
          <a:xfrm>
            <a:off x="827088" y="44450"/>
            <a:ext cx="8027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5400" b="1">
                <a:solidFill>
                  <a:srgbClr val="660066"/>
                </a:solidFill>
                <a:latin typeface="Calibri" pitchFamily="34" charset="0"/>
              </a:rPr>
              <a:t>The Frosting on the Cake</a:t>
            </a:r>
          </a:p>
        </p:txBody>
      </p:sp>
      <p:pic>
        <p:nvPicPr>
          <p:cNvPr id="4100" name="Picture 5" descr="Cake3WithBackground"/>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1188" y="1125538"/>
            <a:ext cx="5394325"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a:off x="1022350" y="5529263"/>
            <a:ext cx="7739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 typeface="Arial" charset="0"/>
              <a:buNone/>
            </a:pPr>
            <a:r>
              <a:rPr lang="en-US" sz="2800">
                <a:solidFill>
                  <a:srgbClr val="660066"/>
                </a:solidFill>
                <a:latin typeface="Calibri" pitchFamily="34" charset="0"/>
              </a:rPr>
              <a:t>Some view a Christian </a:t>
            </a:r>
            <a:r>
              <a:rPr lang="en-US" sz="2800" b="1">
                <a:solidFill>
                  <a:srgbClr val="660066"/>
                </a:solidFill>
                <a:latin typeface="Calibri" pitchFamily="34" charset="0"/>
              </a:rPr>
              <a:t>ethos</a:t>
            </a:r>
            <a:r>
              <a:rPr lang="en-US" sz="2800">
                <a:solidFill>
                  <a:srgbClr val="660066"/>
                </a:solidFill>
                <a:latin typeface="Calibri" pitchFamily="34" charset="0"/>
              </a:rPr>
              <a:t> as frosting on the cake.</a:t>
            </a:r>
          </a:p>
        </p:txBody>
      </p:sp>
      <p:sp>
        <p:nvSpPr>
          <p:cNvPr id="4102" name="Cloud Callout 4"/>
          <p:cNvSpPr>
            <a:spLocks noChangeArrowheads="1"/>
          </p:cNvSpPr>
          <p:nvPr/>
        </p:nvSpPr>
        <p:spPr bwMode="auto">
          <a:xfrm>
            <a:off x="6443663" y="2060575"/>
            <a:ext cx="2305050" cy="2089150"/>
          </a:xfrm>
          <a:prstGeom prst="cloudCallout">
            <a:avLst>
              <a:gd name="adj1" fmla="val -106954"/>
              <a:gd name="adj2" fmla="val 68009"/>
            </a:avLst>
          </a:prstGeom>
          <a:solidFill>
            <a:srgbClr val="BADCE8"/>
          </a:solidFill>
          <a:ln w="25400" algn="ctr">
            <a:solidFill>
              <a:srgbClr val="385D8A"/>
            </a:solidFill>
            <a:round/>
            <a:headEnd/>
            <a:tailEnd/>
          </a:ln>
        </p:spPr>
        <p:txBody>
          <a:bodyPr anchor="ctr"/>
          <a:lstStyle/>
          <a:p>
            <a:pPr algn="ctr"/>
            <a:r>
              <a:rPr lang="en-GB" sz="2800" b="1">
                <a:solidFill>
                  <a:schemeClr val="tx2"/>
                </a:solidFill>
                <a:latin typeface="Calibri" pitchFamily="34" charset="0"/>
              </a:rPr>
              <a:t>Frosting</a:t>
            </a:r>
          </a:p>
          <a:p>
            <a:pPr algn="ctr"/>
            <a:r>
              <a:rPr lang="en-GB" sz="2800" b="1">
                <a:solidFill>
                  <a:schemeClr val="tx2"/>
                </a:solidFill>
                <a:latin typeface="Calibri" pitchFamily="34" charset="0"/>
              </a:rPr>
              <a:t>is nice</a:t>
            </a:r>
          </a:p>
        </p:txBody>
      </p:sp>
      <p:sp>
        <p:nvSpPr>
          <p:cNvPr id="4103" name="Text Box 8"/>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Connector 9"/>
          <p:cNvSpPr>
            <a:spLocks noChangeArrowheads="1"/>
          </p:cNvSpPr>
          <p:nvPr/>
        </p:nvSpPr>
        <p:spPr bwMode="auto">
          <a:xfrm>
            <a:off x="2124075" y="549275"/>
            <a:ext cx="5761038" cy="5545138"/>
          </a:xfrm>
          <a:prstGeom prst="flowChartConnector">
            <a:avLst/>
          </a:prstGeom>
          <a:solidFill>
            <a:srgbClr val="B1A8D4"/>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F69240"/>
                </a:solidFill>
                <a:round/>
                <a:headEnd/>
                <a:tailEnd/>
              </a14:hiddenLine>
            </a:ext>
          </a:extLst>
        </p:spPr>
        <p:txBody>
          <a:bodyPr anchor="ctr"/>
          <a:lstStyle/>
          <a:p>
            <a:pPr algn="ctr" fontAlgn="auto">
              <a:spcBef>
                <a:spcPts val="0"/>
              </a:spcBef>
              <a:spcAft>
                <a:spcPts val="0"/>
              </a:spcAft>
              <a:defRPr/>
            </a:pPr>
            <a:endParaRPr lang="en-GB" dirty="0">
              <a:solidFill>
                <a:schemeClr val="dk1"/>
              </a:solidFill>
              <a:latin typeface="+mn-lt"/>
              <a:cs typeface="+mn-cs"/>
            </a:endParaRPr>
          </a:p>
        </p:txBody>
      </p:sp>
      <p:sp>
        <p:nvSpPr>
          <p:cNvPr id="5124" name="TextBox 8"/>
          <p:cNvSpPr txBox="1">
            <a:spLocks noChangeArrowheads="1"/>
          </p:cNvSpPr>
          <p:nvPr/>
        </p:nvSpPr>
        <p:spPr bwMode="auto">
          <a:xfrm>
            <a:off x="2987675" y="1989138"/>
            <a:ext cx="4176713" cy="2654300"/>
          </a:xfrm>
          <a:prstGeom prst="rect">
            <a:avLst/>
          </a:prstGeom>
          <a:solidFill>
            <a:srgbClr val="B1A8D4"/>
          </a:solidFill>
          <a:ln>
            <a:noFill/>
          </a:ln>
          <a:extLst>
            <a:ext uri="{91240B29-F687-4F45-9708-019B960494DF}">
              <a14:hiddenLine xmlns:a14="http://schemas.microsoft.com/office/drawing/2010/main" w="25400" algn="ctr">
                <a:solidFill>
                  <a:srgbClr val="B66D31"/>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660066"/>
                </a:solidFill>
                <a:latin typeface="Calibri" pitchFamily="34" charset="0"/>
              </a:rPr>
              <a:t>Ethos Is . . .</a:t>
            </a:r>
          </a:p>
          <a:p>
            <a:pPr algn="ctr" eaLnBrk="1" hangingPunct="1"/>
            <a:endParaRPr lang="en-US" sz="2800" b="1">
              <a:solidFill>
                <a:srgbClr val="660066"/>
              </a:solidFill>
              <a:latin typeface="Calibri" pitchFamily="34" charset="0"/>
            </a:endParaRPr>
          </a:p>
          <a:p>
            <a:pPr algn="ctr" eaLnBrk="1" hangingPunct="1"/>
            <a:r>
              <a:rPr lang="en-US" sz="2800">
                <a:solidFill>
                  <a:srgbClr val="660066"/>
                </a:solidFill>
                <a:latin typeface="Calibri" pitchFamily="34" charset="0"/>
              </a:rPr>
              <a:t>our school aims, values, and expectations—both explicit and implicit. It is the personality of a school.</a:t>
            </a:r>
          </a:p>
        </p:txBody>
      </p:sp>
      <p:sp>
        <p:nvSpPr>
          <p:cNvPr id="5125" name="Text Box 6"/>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823913" y="44450"/>
            <a:ext cx="6627812"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b="1">
                <a:solidFill>
                  <a:srgbClr val="660066"/>
                </a:solidFill>
                <a:latin typeface="Calibri" pitchFamily="34" charset="0"/>
              </a:rPr>
              <a:t>Chocolate Cake with </a:t>
            </a:r>
          </a:p>
          <a:p>
            <a:pPr algn="ctr"/>
            <a:r>
              <a:rPr lang="en-US" sz="4400" b="1">
                <a:solidFill>
                  <a:srgbClr val="660066"/>
                </a:solidFill>
                <a:latin typeface="Calibri" pitchFamily="34" charset="0"/>
              </a:rPr>
              <a:t>Chocolate Frosting and</a:t>
            </a:r>
            <a:br>
              <a:rPr lang="en-US" sz="4400" b="1">
                <a:solidFill>
                  <a:srgbClr val="660066"/>
                </a:solidFill>
                <a:latin typeface="Calibri" pitchFamily="34" charset="0"/>
              </a:rPr>
            </a:br>
            <a:r>
              <a:rPr lang="en-US" sz="4400" b="1">
                <a:solidFill>
                  <a:srgbClr val="660066"/>
                </a:solidFill>
                <a:latin typeface="Calibri" pitchFamily="34" charset="0"/>
              </a:rPr>
              <a:t>Vanilla Filling</a:t>
            </a:r>
          </a:p>
        </p:txBody>
      </p:sp>
      <p:pic>
        <p:nvPicPr>
          <p:cNvPr id="6148" name="Picture 5" descr="Cake2WithBackground"/>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24300" y="1160463"/>
            <a:ext cx="56896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827088" y="4724400"/>
            <a:ext cx="4968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660066"/>
                </a:solidFill>
                <a:latin typeface="Calibri" pitchFamily="34" charset="0"/>
              </a:rPr>
              <a:t>Christian perspectives begin to influence the </a:t>
            </a:r>
            <a:r>
              <a:rPr lang="en-US" sz="2800" b="1">
                <a:solidFill>
                  <a:srgbClr val="660066"/>
                </a:solidFill>
                <a:latin typeface="Calibri" pitchFamily="34" charset="0"/>
              </a:rPr>
              <a:t>content</a:t>
            </a:r>
            <a:r>
              <a:rPr lang="en-US" sz="2800">
                <a:solidFill>
                  <a:srgbClr val="660066"/>
                </a:solidFill>
                <a:latin typeface="Calibri" pitchFamily="34" charset="0"/>
              </a:rPr>
              <a:t> of what we teach, the </a:t>
            </a:r>
            <a:r>
              <a:rPr lang="en-US" sz="2800" b="1">
                <a:solidFill>
                  <a:srgbClr val="660066"/>
                </a:solidFill>
                <a:latin typeface="Calibri" pitchFamily="34" charset="0"/>
              </a:rPr>
              <a:t>curriculum</a:t>
            </a:r>
            <a:r>
              <a:rPr lang="en-US" sz="2800">
                <a:solidFill>
                  <a:srgbClr val="660066"/>
                </a:solidFill>
                <a:latin typeface="Calibri" pitchFamily="34" charset="0"/>
              </a:rPr>
              <a:t>, as well as the ethos.</a:t>
            </a:r>
          </a:p>
        </p:txBody>
      </p:sp>
      <p:sp>
        <p:nvSpPr>
          <p:cNvPr id="6150" name="Cloud Callout 3"/>
          <p:cNvSpPr>
            <a:spLocks noChangeArrowheads="1"/>
          </p:cNvSpPr>
          <p:nvPr/>
        </p:nvSpPr>
        <p:spPr bwMode="auto">
          <a:xfrm rot="21578859" flipH="1">
            <a:off x="1331913" y="2276475"/>
            <a:ext cx="2592387" cy="1727200"/>
          </a:xfrm>
          <a:prstGeom prst="cloudCallout">
            <a:avLst>
              <a:gd name="adj1" fmla="val -103653"/>
              <a:gd name="adj2" fmla="val 56861"/>
            </a:avLst>
          </a:prstGeom>
          <a:solidFill>
            <a:srgbClr val="BADCE8"/>
          </a:solidFill>
          <a:ln w="25400" algn="ctr">
            <a:solidFill>
              <a:srgbClr val="385D8A"/>
            </a:solidFill>
            <a:round/>
            <a:headEnd/>
            <a:tailEnd/>
          </a:ln>
        </p:spPr>
        <p:txBody>
          <a:bodyPr anchor="ctr"/>
          <a:lstStyle/>
          <a:p>
            <a:pPr algn="ctr"/>
            <a:r>
              <a:rPr lang="en-US" sz="4000" b="1">
                <a:solidFill>
                  <a:schemeClr val="tx2"/>
                </a:solidFill>
                <a:latin typeface="Calibri" pitchFamily="34" charset="0"/>
              </a:rPr>
              <a:t>Even nicer</a:t>
            </a:r>
          </a:p>
        </p:txBody>
      </p:sp>
      <p:sp>
        <p:nvSpPr>
          <p:cNvPr id="6151" name="Text Box 8"/>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p:cNvSpPr>
            <a:spLocks noChangeArrowheads="1"/>
          </p:cNvSpPr>
          <p:nvPr/>
        </p:nvSpPr>
        <p:spPr bwMode="auto">
          <a:xfrm>
            <a:off x="2051050" y="549275"/>
            <a:ext cx="5761038" cy="5545138"/>
          </a:xfrm>
          <a:prstGeom prst="flowChartConnector">
            <a:avLst/>
          </a:prstGeom>
          <a:solidFill>
            <a:srgbClr val="B1A8D4"/>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F69240"/>
                </a:solidFill>
                <a:round/>
                <a:headEnd/>
                <a:tailEnd/>
              </a14:hiddenLine>
            </a:ext>
          </a:extLst>
        </p:spPr>
        <p:txBody>
          <a:bodyPr anchor="ctr"/>
          <a:lstStyle/>
          <a:p>
            <a:pPr algn="ctr" fontAlgn="auto">
              <a:spcBef>
                <a:spcPts val="0"/>
              </a:spcBef>
              <a:spcAft>
                <a:spcPts val="0"/>
              </a:spcAft>
              <a:defRPr/>
            </a:pPr>
            <a:endParaRPr lang="en-GB" dirty="0">
              <a:solidFill>
                <a:schemeClr val="dk1"/>
              </a:solidFill>
              <a:latin typeface="+mn-lt"/>
              <a:cs typeface="+mn-cs"/>
            </a:endParaRPr>
          </a:p>
        </p:txBody>
      </p:sp>
      <p:pic>
        <p:nvPicPr>
          <p:cNvPr id="7171"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p:cNvSpPr txBox="1">
            <a:spLocks noChangeArrowheads="1"/>
          </p:cNvSpPr>
          <p:nvPr/>
        </p:nvSpPr>
        <p:spPr bwMode="auto">
          <a:xfrm>
            <a:off x="2771775" y="1860550"/>
            <a:ext cx="4248150" cy="3081338"/>
          </a:xfrm>
          <a:prstGeom prst="rect">
            <a:avLst/>
          </a:prstGeom>
          <a:solidFill>
            <a:srgbClr val="B1A8D4"/>
          </a:solidFill>
          <a:ln>
            <a:noFill/>
          </a:ln>
          <a:extLst>
            <a:ext uri="{91240B29-F687-4F45-9708-019B960494DF}">
              <a14:hiddenLine xmlns:a14="http://schemas.microsoft.com/office/drawing/2010/main" w="25400" algn="ctr">
                <a:solidFill>
                  <a:srgbClr val="357D91"/>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660066"/>
                </a:solidFill>
                <a:latin typeface="Calibri" pitchFamily="34" charset="0"/>
              </a:rPr>
              <a:t>Curriculum Content Is . . .</a:t>
            </a:r>
          </a:p>
          <a:p>
            <a:pPr algn="ctr" eaLnBrk="1" hangingPunct="1"/>
            <a:endParaRPr lang="en-US" sz="2800">
              <a:solidFill>
                <a:srgbClr val="660066"/>
              </a:solidFill>
              <a:latin typeface="Calibri" pitchFamily="34" charset="0"/>
            </a:endParaRPr>
          </a:p>
          <a:p>
            <a:pPr algn="ctr" eaLnBrk="1" hangingPunct="1"/>
            <a:r>
              <a:rPr lang="en-US" sz="2800">
                <a:solidFill>
                  <a:srgbClr val="660066"/>
                </a:solidFill>
                <a:latin typeface="Calibri" pitchFamily="34" charset="0"/>
              </a:rPr>
              <a:t>what we teach, including where the Christian faith is taught and how it affects what is taught in other subjects.</a:t>
            </a:r>
          </a:p>
        </p:txBody>
      </p:sp>
      <p:sp>
        <p:nvSpPr>
          <p:cNvPr id="7173" name="Text Box 7"/>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Cake1WithBackgroun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981075"/>
            <a:ext cx="5248275"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917575" y="115888"/>
            <a:ext cx="82264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200" b="1">
                <a:solidFill>
                  <a:srgbClr val="660066"/>
                </a:solidFill>
                <a:latin typeface="Calibri" pitchFamily="34" charset="0"/>
              </a:rPr>
              <a:t>Triple Chocolate: </a:t>
            </a:r>
          </a:p>
          <a:p>
            <a:pPr algn="ctr"/>
            <a:r>
              <a:rPr lang="en-US" sz="4200" b="1">
                <a:solidFill>
                  <a:srgbClr val="660066"/>
                </a:solidFill>
                <a:latin typeface="Calibri" pitchFamily="34" charset="0"/>
              </a:rPr>
              <a:t>Chocolate Cake, Frosting, and Filling</a:t>
            </a:r>
          </a:p>
        </p:txBody>
      </p:sp>
      <p:sp>
        <p:nvSpPr>
          <p:cNvPr id="8197" name="Rectangle 5"/>
          <p:cNvSpPr>
            <a:spLocks noChangeArrowheads="1"/>
          </p:cNvSpPr>
          <p:nvPr/>
        </p:nvSpPr>
        <p:spPr bwMode="auto">
          <a:xfrm>
            <a:off x="1116013" y="4652963"/>
            <a:ext cx="7848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660066"/>
                </a:solidFill>
                <a:latin typeface="Calibri" pitchFamily="34" charset="0"/>
              </a:rPr>
              <a:t>How does faith affect </a:t>
            </a:r>
            <a:r>
              <a:rPr lang="en-US" sz="2800" b="1">
                <a:solidFill>
                  <a:srgbClr val="660066"/>
                </a:solidFill>
                <a:latin typeface="Calibri" pitchFamily="34" charset="0"/>
              </a:rPr>
              <a:t>teaching and </a:t>
            </a:r>
          </a:p>
          <a:p>
            <a:pPr algn="ctr"/>
            <a:r>
              <a:rPr lang="en-US" sz="2800" b="1">
                <a:solidFill>
                  <a:srgbClr val="660066"/>
                </a:solidFill>
                <a:latin typeface="Calibri" pitchFamily="34" charset="0"/>
              </a:rPr>
              <a:t>learning (pedagogy)</a:t>
            </a:r>
            <a:r>
              <a:rPr lang="en-US" sz="2800">
                <a:solidFill>
                  <a:srgbClr val="660066"/>
                </a:solidFill>
                <a:latin typeface="Calibri" pitchFamily="34" charset="0"/>
              </a:rPr>
              <a:t>? </a:t>
            </a:r>
          </a:p>
          <a:p>
            <a:pPr algn="ctr"/>
            <a:endParaRPr lang="en-US" sz="2800">
              <a:solidFill>
                <a:srgbClr val="660066"/>
              </a:solidFill>
              <a:latin typeface="Calibri" pitchFamily="34" charset="0"/>
            </a:endParaRPr>
          </a:p>
          <a:p>
            <a:pPr algn="ctr"/>
            <a:r>
              <a:rPr lang="en-US" sz="2800">
                <a:solidFill>
                  <a:srgbClr val="660066"/>
                </a:solidFill>
                <a:latin typeface="Calibri" pitchFamily="34" charset="0"/>
              </a:rPr>
              <a:t>Can we have triple chocolate?</a:t>
            </a:r>
          </a:p>
        </p:txBody>
      </p:sp>
      <p:sp>
        <p:nvSpPr>
          <p:cNvPr id="8198" name="Cloud Callout 4"/>
          <p:cNvSpPr>
            <a:spLocks noChangeArrowheads="1"/>
          </p:cNvSpPr>
          <p:nvPr/>
        </p:nvSpPr>
        <p:spPr bwMode="auto">
          <a:xfrm>
            <a:off x="1116013" y="2205038"/>
            <a:ext cx="1438275" cy="935037"/>
          </a:xfrm>
          <a:prstGeom prst="cloudCallout">
            <a:avLst>
              <a:gd name="adj1" fmla="val 96199"/>
              <a:gd name="adj2" fmla="val 116213"/>
            </a:avLst>
          </a:prstGeom>
          <a:solidFill>
            <a:srgbClr val="BADCE8"/>
          </a:solidFill>
          <a:ln w="25400" algn="ctr">
            <a:solidFill>
              <a:srgbClr val="385D8A"/>
            </a:solidFill>
            <a:round/>
            <a:headEnd/>
            <a:tailEnd/>
          </a:ln>
        </p:spPr>
        <p:txBody>
          <a:bodyPr anchor="ctr"/>
          <a:lstStyle/>
          <a:p>
            <a:pPr algn="ctr"/>
            <a:r>
              <a:rPr lang="en-US">
                <a:solidFill>
                  <a:schemeClr val="tx2"/>
                </a:solidFill>
                <a:latin typeface="Calibri" pitchFamily="34" charset="0"/>
              </a:rPr>
              <a:t>Beyond words!</a:t>
            </a:r>
          </a:p>
        </p:txBody>
      </p:sp>
      <p:sp>
        <p:nvSpPr>
          <p:cNvPr id="8199" name="Cloud Callout 4"/>
          <p:cNvSpPr>
            <a:spLocks noChangeArrowheads="1"/>
          </p:cNvSpPr>
          <p:nvPr/>
        </p:nvSpPr>
        <p:spPr bwMode="auto">
          <a:xfrm>
            <a:off x="6804025" y="2565400"/>
            <a:ext cx="1368425" cy="1150938"/>
          </a:xfrm>
          <a:prstGeom prst="cloudCallout">
            <a:avLst>
              <a:gd name="adj1" fmla="val -88398"/>
              <a:gd name="adj2" fmla="val 60481"/>
            </a:avLst>
          </a:prstGeom>
          <a:solidFill>
            <a:srgbClr val="BADCE8"/>
          </a:solidFill>
          <a:ln w="25400" algn="ctr">
            <a:solidFill>
              <a:srgbClr val="385D8A"/>
            </a:solidFill>
            <a:round/>
            <a:headEnd/>
            <a:tailEnd/>
          </a:ln>
        </p:spPr>
        <p:txBody>
          <a:bodyPr anchor="ctr"/>
          <a:lstStyle/>
          <a:p>
            <a:pPr algn="ctr"/>
            <a:r>
              <a:rPr lang="en-US">
                <a:solidFill>
                  <a:schemeClr val="tx2"/>
                </a:solidFill>
                <a:latin typeface="Calibri" pitchFamily="34" charset="0"/>
              </a:rPr>
              <a:t>Beyond words!</a:t>
            </a:r>
          </a:p>
        </p:txBody>
      </p:sp>
      <p:sp>
        <p:nvSpPr>
          <p:cNvPr id="8200" name="Text Box 11"/>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Connector 9"/>
          <p:cNvSpPr>
            <a:spLocks noChangeArrowheads="1"/>
          </p:cNvSpPr>
          <p:nvPr/>
        </p:nvSpPr>
        <p:spPr bwMode="auto">
          <a:xfrm>
            <a:off x="1979613" y="549275"/>
            <a:ext cx="5761037" cy="5545138"/>
          </a:xfrm>
          <a:prstGeom prst="flowChartConnector">
            <a:avLst/>
          </a:prstGeom>
          <a:solidFill>
            <a:srgbClr val="B1A8D4"/>
          </a:soli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F69240"/>
                </a:solidFill>
                <a:round/>
                <a:headEnd/>
                <a:tailEnd/>
              </a14:hiddenLine>
            </a:ext>
          </a:extLst>
        </p:spPr>
        <p:txBody>
          <a:bodyPr anchor="ctr"/>
          <a:lstStyle/>
          <a:p>
            <a:pPr algn="ctr" fontAlgn="auto">
              <a:spcBef>
                <a:spcPts val="0"/>
              </a:spcBef>
              <a:spcAft>
                <a:spcPts val="0"/>
              </a:spcAft>
              <a:defRPr/>
            </a:pPr>
            <a:endParaRPr lang="en-GB" dirty="0">
              <a:solidFill>
                <a:schemeClr val="dk1"/>
              </a:solidFill>
              <a:latin typeface="+mn-lt"/>
              <a:cs typeface="+mn-cs"/>
            </a:endParaRPr>
          </a:p>
        </p:txBody>
      </p:sp>
      <p:sp>
        <p:nvSpPr>
          <p:cNvPr id="9220" name="TextBox 2"/>
          <p:cNvSpPr txBox="1">
            <a:spLocks noChangeArrowheads="1"/>
          </p:cNvSpPr>
          <p:nvPr/>
        </p:nvSpPr>
        <p:spPr bwMode="auto">
          <a:xfrm>
            <a:off x="2700338" y="1700213"/>
            <a:ext cx="4464050" cy="3108543"/>
          </a:xfrm>
          <a:prstGeom prst="rect">
            <a:avLst/>
          </a:prstGeom>
          <a:solidFill>
            <a:srgbClr val="B1A8D4"/>
          </a:solidFill>
          <a:ln>
            <a:noFill/>
          </a:ln>
          <a:extLst>
            <a:ext uri="{91240B29-F687-4F45-9708-019B960494DF}">
              <a14:hiddenLine xmlns:a14="http://schemas.microsoft.com/office/drawing/2010/main" w="25400" algn="ctr">
                <a:solidFill>
                  <a:srgbClr val="71893F"/>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smtClean="0">
                <a:solidFill>
                  <a:srgbClr val="660066"/>
                </a:solidFill>
                <a:latin typeface="Calibri" pitchFamily="34" charset="0"/>
              </a:rPr>
              <a:t>Pedagogy is...</a:t>
            </a:r>
          </a:p>
          <a:p>
            <a:pPr algn="ctr" eaLnBrk="1" hangingPunct="1"/>
            <a:endParaRPr lang="en-US" sz="2800" dirty="0" smtClean="0">
              <a:solidFill>
                <a:srgbClr val="660066"/>
              </a:solidFill>
              <a:latin typeface="Calibri" pitchFamily="34" charset="0"/>
            </a:endParaRPr>
          </a:p>
          <a:p>
            <a:pPr algn="ctr" eaLnBrk="1" hangingPunct="1"/>
            <a:r>
              <a:rPr lang="en-US" sz="2800" dirty="0">
                <a:solidFill>
                  <a:srgbClr val="660066"/>
                </a:solidFill>
                <a:latin typeface="Calibri" pitchFamily="34" charset="0"/>
              </a:rPr>
              <a:t>h</a:t>
            </a:r>
            <a:r>
              <a:rPr lang="en-US" sz="2800" dirty="0" smtClean="0">
                <a:solidFill>
                  <a:srgbClr val="660066"/>
                </a:solidFill>
                <a:latin typeface="Calibri" pitchFamily="34" charset="0"/>
              </a:rPr>
              <a:t>ow we teach and learn;</a:t>
            </a:r>
          </a:p>
          <a:p>
            <a:pPr algn="ctr" eaLnBrk="1" hangingPunct="1"/>
            <a:r>
              <a:rPr lang="en-US" sz="2800" dirty="0" smtClean="0">
                <a:solidFill>
                  <a:srgbClr val="660066"/>
                </a:solidFill>
                <a:latin typeface="Calibri" pitchFamily="34" charset="0"/>
              </a:rPr>
              <a:t>classroom practice;</a:t>
            </a:r>
          </a:p>
          <a:p>
            <a:pPr algn="ctr" eaLnBrk="1" hangingPunct="1"/>
            <a:r>
              <a:rPr lang="en-US" sz="2800" dirty="0" smtClean="0">
                <a:solidFill>
                  <a:srgbClr val="660066"/>
                </a:solidFill>
                <a:latin typeface="Calibri" pitchFamily="34" charset="0"/>
              </a:rPr>
              <a:t>the habits of the classroom;</a:t>
            </a:r>
          </a:p>
          <a:p>
            <a:pPr algn="ctr" eaLnBrk="1" hangingPunct="1"/>
            <a:r>
              <a:rPr lang="en-US" sz="2800" dirty="0" smtClean="0">
                <a:solidFill>
                  <a:srgbClr val="660066"/>
                </a:solidFill>
                <a:latin typeface="Calibri" pitchFamily="34" charset="0"/>
              </a:rPr>
              <a:t>the experience of teaching and learning as a whole.</a:t>
            </a:r>
            <a:r>
              <a:rPr lang="en-US" sz="2800" dirty="0" smtClean="0">
                <a:solidFill>
                  <a:srgbClr val="FFFFFF"/>
                </a:solidFill>
                <a:latin typeface="Calibri" pitchFamily="34" charset="0"/>
              </a:rPr>
              <a:t> </a:t>
            </a:r>
            <a:endParaRPr lang="en-US" sz="2800" dirty="0">
              <a:solidFill>
                <a:srgbClr val="FFFFFF"/>
              </a:solidFill>
              <a:latin typeface="Calibri" pitchFamily="34" charset="0"/>
            </a:endParaRPr>
          </a:p>
        </p:txBody>
      </p:sp>
      <p:sp>
        <p:nvSpPr>
          <p:cNvPr id="9221" name="Text Box 6"/>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6"/>
          <p:cNvGrpSpPr>
            <a:grpSpLocks/>
          </p:cNvGrpSpPr>
          <p:nvPr/>
        </p:nvGrpSpPr>
        <p:grpSpPr bwMode="auto">
          <a:xfrm>
            <a:off x="1116013" y="333375"/>
            <a:ext cx="8027987" cy="3527425"/>
            <a:chOff x="926" y="618"/>
            <a:chExt cx="4313" cy="2025"/>
          </a:xfrm>
        </p:grpSpPr>
        <p:pic>
          <p:nvPicPr>
            <p:cNvPr id="10247" name="Picture 4" descr="Diagram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26" y="618"/>
              <a:ext cx="1966"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 descr="Diagra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 y="618"/>
              <a:ext cx="2268" cy="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Rectangle 7"/>
          <p:cNvSpPr>
            <a:spLocks noChangeArrowheads="1"/>
          </p:cNvSpPr>
          <p:nvPr/>
        </p:nvSpPr>
        <p:spPr bwMode="auto">
          <a:xfrm>
            <a:off x="1401763" y="4005263"/>
            <a:ext cx="324167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smtClean="0">
                <a:solidFill>
                  <a:srgbClr val="660066"/>
                </a:solidFill>
                <a:latin typeface="Calibri" pitchFamily="34" charset="0"/>
              </a:rPr>
              <a:t>Three aspects</a:t>
            </a:r>
          </a:p>
          <a:p>
            <a:pPr algn="ctr"/>
            <a:r>
              <a:rPr lang="en-US" sz="2800" dirty="0" smtClean="0">
                <a:solidFill>
                  <a:srgbClr val="660066"/>
                </a:solidFill>
                <a:latin typeface="Calibri" pitchFamily="34" charset="0"/>
              </a:rPr>
              <a:t>that work together. </a:t>
            </a:r>
          </a:p>
          <a:p>
            <a:pPr algn="ctr"/>
            <a:endParaRPr lang="en-US" sz="2800" dirty="0" smtClean="0">
              <a:solidFill>
                <a:srgbClr val="660066"/>
              </a:solidFill>
              <a:latin typeface="Calibri" pitchFamily="34" charset="0"/>
            </a:endParaRPr>
          </a:p>
          <a:p>
            <a:pPr algn="ctr"/>
            <a:r>
              <a:rPr lang="en-US" sz="2800" dirty="0" smtClean="0">
                <a:solidFill>
                  <a:srgbClr val="660066"/>
                </a:solidFill>
                <a:latin typeface="Calibri" pitchFamily="34" charset="0"/>
              </a:rPr>
              <a:t>There are no walls </a:t>
            </a:r>
          </a:p>
          <a:p>
            <a:pPr algn="ctr"/>
            <a:r>
              <a:rPr lang="en-US" sz="2800" dirty="0" smtClean="0">
                <a:solidFill>
                  <a:srgbClr val="660066"/>
                </a:solidFill>
                <a:latin typeface="Calibri" pitchFamily="34" charset="0"/>
              </a:rPr>
              <a:t>between them.</a:t>
            </a:r>
            <a:endParaRPr lang="en-US" sz="2800" dirty="0">
              <a:solidFill>
                <a:srgbClr val="660066"/>
              </a:solidFill>
              <a:latin typeface="Calibri" pitchFamily="34" charset="0"/>
            </a:endParaRPr>
          </a:p>
        </p:txBody>
      </p:sp>
      <p:sp>
        <p:nvSpPr>
          <p:cNvPr id="10245" name="Rectangle 8"/>
          <p:cNvSpPr>
            <a:spLocks noChangeArrowheads="1"/>
          </p:cNvSpPr>
          <p:nvPr/>
        </p:nvSpPr>
        <p:spPr bwMode="auto">
          <a:xfrm>
            <a:off x="5364163" y="4714875"/>
            <a:ext cx="3311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smtClean="0">
                <a:solidFill>
                  <a:srgbClr val="660066"/>
                </a:solidFill>
                <a:latin typeface="Calibri" pitchFamily="34" charset="0"/>
              </a:rPr>
              <a:t>Not</a:t>
            </a:r>
            <a:r>
              <a:rPr lang="en-US" sz="2800" smtClean="0">
                <a:solidFill>
                  <a:srgbClr val="660066"/>
                </a:solidFill>
                <a:latin typeface="Calibri" pitchFamily="34" charset="0"/>
              </a:rPr>
              <a:t> three separate  </a:t>
            </a:r>
          </a:p>
          <a:p>
            <a:pPr algn="ctr"/>
            <a:r>
              <a:rPr lang="en-US" sz="2800" smtClean="0">
                <a:solidFill>
                  <a:srgbClr val="660066"/>
                </a:solidFill>
                <a:latin typeface="Calibri" pitchFamily="34" charset="0"/>
              </a:rPr>
              <a:t>areas of a school.</a:t>
            </a:r>
            <a:endParaRPr lang="en-US" sz="2800">
              <a:solidFill>
                <a:srgbClr val="660066"/>
              </a:solidFill>
              <a:latin typeface="Calibri" pitchFamily="34" charset="0"/>
            </a:endParaRPr>
          </a:p>
        </p:txBody>
      </p:sp>
      <p:sp>
        <p:nvSpPr>
          <p:cNvPr id="10246" name="Text Box 9"/>
          <p:cNvSpPr txBox="1">
            <a:spLocks noChangeArrowheads="1"/>
          </p:cNvSpPr>
          <p:nvPr/>
        </p:nvSpPr>
        <p:spPr bwMode="auto">
          <a:xfrm>
            <a:off x="3851275" y="6521450"/>
            <a:ext cx="529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solidFill>
                  <a:schemeClr val="accent1"/>
                </a:solidFill>
                <a:latin typeface="Aller Light" pitchFamily="2" charset="0"/>
              </a:rPr>
              <a:t>What If Learning: Connecting Christian Faith and Teaching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TotalTime>
  <Words>1336</Words>
  <Application>Microsoft Office PowerPoint</Application>
  <PresentationFormat>Bildschirmpräsentation (4:3)</PresentationFormat>
  <Paragraphs>99</Paragraphs>
  <Slides>12</Slides>
  <Notes>12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teaching...</dc:title>
  <dc:creator>Margaret Cooling</dc:creator>
  <cp:lastModifiedBy>Steve Kline</cp:lastModifiedBy>
  <cp:revision>155</cp:revision>
  <dcterms:created xsi:type="dcterms:W3CDTF">2011-01-11T10:32:13Z</dcterms:created>
  <dcterms:modified xsi:type="dcterms:W3CDTF">2012-06-08T12:09:51Z</dcterms:modified>
</cp:coreProperties>
</file>